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72" r:id="rId14"/>
    <p:sldId id="267" r:id="rId15"/>
    <p:sldId id="268" r:id="rId16"/>
    <p:sldId id="269" r:id="rId17"/>
    <p:sldId id="270"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7" r:id="rId39"/>
    <p:sldId id="298" r:id="rId40"/>
    <p:sldId id="294" r:id="rId41"/>
    <p:sldId id="295" r:id="rId42"/>
    <p:sldId id="296" r:id="rId43"/>
    <p:sldId id="286" r:id="rId44"/>
    <p:sldId id="299" r:id="rId45"/>
    <p:sldId id="301" r:id="rId46"/>
    <p:sldId id="300" r:id="rId47"/>
    <p:sldId id="302" r:id="rId48"/>
    <p:sldId id="303" r:id="rId49"/>
    <p:sldId id="304" r:id="rId50"/>
    <p:sldId id="305" r:id="rId51"/>
    <p:sldId id="307" r:id="rId52"/>
    <p:sldId id="306" r:id="rId53"/>
    <p:sldId id="308" r:id="rId54"/>
    <p:sldId id="309" r:id="rId55"/>
    <p:sldId id="310" r:id="rId56"/>
    <p:sldId id="311" r:id="rId57"/>
    <p:sldId id="312" r:id="rId58"/>
    <p:sldId id="313" r:id="rId59"/>
    <p:sldId id="314" r:id="rId60"/>
    <p:sldId id="315" r:id="rId61"/>
    <p:sldId id="316" r:id="rId62"/>
    <p:sldId id="317" r:id="rId63"/>
    <p:sldId id="328" r:id="rId64"/>
    <p:sldId id="342" r:id="rId65"/>
    <p:sldId id="346" r:id="rId66"/>
    <p:sldId id="318" r:id="rId67"/>
    <p:sldId id="319" r:id="rId68"/>
    <p:sldId id="320" r:id="rId69"/>
    <p:sldId id="343" r:id="rId70"/>
    <p:sldId id="344" r:id="rId71"/>
    <p:sldId id="345" r:id="rId72"/>
    <p:sldId id="322" r:id="rId73"/>
    <p:sldId id="323" r:id="rId74"/>
    <p:sldId id="324" r:id="rId75"/>
    <p:sldId id="325" r:id="rId76"/>
    <p:sldId id="326" r:id="rId77"/>
    <p:sldId id="327" r:id="rId78"/>
    <p:sldId id="329" r:id="rId79"/>
    <p:sldId id="330" r:id="rId80"/>
    <p:sldId id="331" r:id="rId81"/>
    <p:sldId id="349" r:id="rId82"/>
    <p:sldId id="332" r:id="rId83"/>
    <p:sldId id="333" r:id="rId84"/>
    <p:sldId id="334" r:id="rId85"/>
    <p:sldId id="335" r:id="rId86"/>
    <p:sldId id="339" r:id="rId87"/>
    <p:sldId id="336" r:id="rId88"/>
    <p:sldId id="337" r:id="rId89"/>
    <p:sldId id="338" r:id="rId90"/>
    <p:sldId id="340" r:id="rId91"/>
    <p:sldId id="341" r:id="rId92"/>
    <p:sldId id="348" r:id="rId9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887B629-59D0-4981-8DE5-CD7458545307}" type="datetimeFigureOut">
              <a:rPr lang="it-IT" smtClean="0"/>
              <a:pPr/>
              <a:t>24/05/2017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FF4046-3524-4E5E-AA97-6C6BA0AE200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87B629-59D0-4981-8DE5-CD7458545307}" type="datetimeFigureOut">
              <a:rPr lang="it-IT" smtClean="0"/>
              <a:pPr/>
              <a:t>24/05/2017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F4046-3524-4E5E-AA97-6C6BA0AE200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lgn="r"/>
            <a:r>
              <a:rPr lang="it-IT" dirty="0" smtClean="0"/>
              <a:t>La mafia</a:t>
            </a:r>
            <a:endParaRPr lang="it-IT" dirty="0"/>
          </a:p>
        </p:txBody>
      </p:sp>
      <p:pic>
        <p:nvPicPr>
          <p:cNvPr id="4" name="Immagine 3"/>
          <p:cNvPicPr/>
          <p:nvPr/>
        </p:nvPicPr>
        <p:blipFill>
          <a:blip r:embed="rId2" cstate="print"/>
          <a:srcRect/>
          <a:stretch>
            <a:fillRect/>
          </a:stretch>
        </p:blipFill>
        <p:spPr bwMode="auto">
          <a:xfrm>
            <a:off x="5724128" y="3429000"/>
            <a:ext cx="2726287" cy="1988639"/>
          </a:xfrm>
          <a:prstGeom prst="rect">
            <a:avLst/>
          </a:prstGeom>
          <a:noFill/>
          <a:ln w="9525">
            <a:noFill/>
            <a:miter lim="800000"/>
            <a:headEnd/>
            <a:tailEnd/>
          </a:ln>
          <a:effectLst>
            <a:outerShdw blurRad="50800" dist="38100" dir="13500000" algn="br"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836712"/>
            <a:ext cx="7344816" cy="2246769"/>
          </a:xfrm>
          <a:prstGeom prst="rect">
            <a:avLst/>
          </a:prstGeom>
          <a:noFill/>
        </p:spPr>
        <p:txBody>
          <a:bodyPr wrap="square" rtlCol="0">
            <a:spAutoFit/>
          </a:bodyPr>
          <a:lstStyle/>
          <a:p>
            <a:r>
              <a:rPr lang="it-IT" sz="2800" b="1" dirty="0" smtClean="0"/>
              <a:t>Garibaldi</a:t>
            </a:r>
            <a:r>
              <a:rPr lang="it-IT" sz="2800" dirty="0" smtClean="0"/>
              <a:t> nel 1860 </a:t>
            </a:r>
            <a:r>
              <a:rPr lang="it-IT" sz="2800" dirty="0"/>
              <a:t>con più di mille uomini </a:t>
            </a:r>
            <a:r>
              <a:rPr lang="it-IT" sz="2800" dirty="0" smtClean="0"/>
              <a:t>sbarca </a:t>
            </a:r>
            <a:r>
              <a:rPr lang="it-IT" sz="2800" dirty="0"/>
              <a:t>a </a:t>
            </a:r>
            <a:r>
              <a:rPr lang="it-IT" sz="2800" dirty="0" smtClean="0"/>
              <a:t>Marsala. </a:t>
            </a:r>
          </a:p>
          <a:p>
            <a:endParaRPr lang="it-IT" sz="2800" dirty="0"/>
          </a:p>
          <a:p>
            <a:r>
              <a:rPr lang="it-IT" sz="2800" dirty="0"/>
              <a:t>N</a:t>
            </a:r>
            <a:r>
              <a:rPr lang="it-IT" sz="2800" dirty="0" smtClean="0"/>
              <a:t>on </a:t>
            </a:r>
            <a:r>
              <a:rPr lang="it-IT" sz="2800" dirty="0"/>
              <a:t>avrebbe potuto vincere se non con l’aiuto e la collaborazione dei </a:t>
            </a:r>
            <a:r>
              <a:rPr lang="it-IT" sz="2800" dirty="0" err="1" smtClean="0"/>
              <a:t>siciliani…</a:t>
            </a:r>
            <a:endParaRPr lang="it-IT" sz="2800" dirty="0"/>
          </a:p>
        </p:txBody>
      </p:sp>
      <p:pic>
        <p:nvPicPr>
          <p:cNvPr id="18434" name="Picture 2"/>
          <p:cNvPicPr>
            <a:picLocks noChangeAspect="1" noChangeArrowheads="1"/>
          </p:cNvPicPr>
          <p:nvPr/>
        </p:nvPicPr>
        <p:blipFill>
          <a:blip r:embed="rId2" cstate="print"/>
          <a:srcRect/>
          <a:stretch>
            <a:fillRect/>
          </a:stretch>
        </p:blipFill>
        <p:spPr bwMode="auto">
          <a:xfrm>
            <a:off x="1259632" y="3429000"/>
            <a:ext cx="2736304" cy="2176605"/>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5364088" y="2708920"/>
            <a:ext cx="3436214" cy="3610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548680"/>
            <a:ext cx="8352928" cy="5693866"/>
          </a:xfrm>
          <a:prstGeom prst="rect">
            <a:avLst/>
          </a:prstGeom>
          <a:noFill/>
        </p:spPr>
        <p:txBody>
          <a:bodyPr wrap="square" rtlCol="0">
            <a:spAutoFit/>
          </a:bodyPr>
          <a:lstStyle/>
          <a:p>
            <a:r>
              <a:rPr lang="it-IT" sz="2800" dirty="0" smtClean="0"/>
              <a:t>Furono i </a:t>
            </a:r>
            <a:r>
              <a:rPr lang="it-IT" sz="2800" dirty="0"/>
              <a:t>ceti dominanti </a:t>
            </a:r>
            <a:r>
              <a:rPr lang="it-IT" sz="2800" dirty="0" smtClean="0"/>
              <a:t>(i </a:t>
            </a:r>
            <a:r>
              <a:rPr lang="it-IT" sz="2800" b="1" dirty="0" smtClean="0"/>
              <a:t>baroni</a:t>
            </a:r>
            <a:r>
              <a:rPr lang="it-IT" sz="2800" dirty="0" smtClean="0"/>
              <a:t>) a </a:t>
            </a:r>
            <a:r>
              <a:rPr lang="it-IT" sz="2800" dirty="0"/>
              <a:t>dare il </a:t>
            </a:r>
            <a:r>
              <a:rPr lang="it-IT" sz="2800" b="1" dirty="0"/>
              <a:t>consenso</a:t>
            </a:r>
            <a:r>
              <a:rPr lang="it-IT" sz="2800" dirty="0"/>
              <a:t> alla </a:t>
            </a:r>
            <a:r>
              <a:rPr lang="it-IT" sz="2800" dirty="0" smtClean="0"/>
              <a:t>rivoluzione: </a:t>
            </a:r>
          </a:p>
          <a:p>
            <a:pPr>
              <a:buFont typeface="Arial" pitchFamily="34" charset="0"/>
              <a:buChar char="•"/>
            </a:pPr>
            <a:r>
              <a:rPr lang="it-IT" sz="2800" dirty="0" smtClean="0"/>
              <a:t> formano </a:t>
            </a:r>
            <a:r>
              <a:rPr lang="it-IT" sz="2800" b="1" dirty="0"/>
              <a:t>squadre di “picciotti” </a:t>
            </a:r>
            <a:r>
              <a:rPr lang="it-IT" sz="2800" dirty="0"/>
              <a:t>(spesso </a:t>
            </a:r>
            <a:r>
              <a:rPr lang="it-IT" sz="2800" u="sng" dirty="0"/>
              <a:t>delinquenti</a:t>
            </a:r>
            <a:r>
              <a:rPr lang="it-IT" sz="2800" dirty="0"/>
              <a:t>, che poi divennero il </a:t>
            </a:r>
            <a:r>
              <a:rPr lang="it-IT" sz="2800" u="sng" dirty="0"/>
              <a:t>braccio armato della mafia</a:t>
            </a:r>
            <a:r>
              <a:rPr lang="it-IT" sz="2800" dirty="0"/>
              <a:t>, le guardie del corpo dei signori) pronte all’azione. </a:t>
            </a:r>
            <a:endParaRPr lang="it-IT" sz="2800" dirty="0" smtClean="0"/>
          </a:p>
          <a:p>
            <a:endParaRPr lang="it-IT" sz="2800" dirty="0"/>
          </a:p>
          <a:p>
            <a:endParaRPr lang="it-IT" sz="2800" dirty="0" smtClean="0"/>
          </a:p>
          <a:p>
            <a:endParaRPr lang="it-IT" sz="2800" dirty="0"/>
          </a:p>
          <a:p>
            <a:endParaRPr lang="it-IT" sz="2800" dirty="0" smtClean="0"/>
          </a:p>
          <a:p>
            <a:r>
              <a:rPr lang="it-IT" sz="2800" i="1" u="sng" dirty="0" smtClean="0"/>
              <a:t>Perché</a:t>
            </a:r>
            <a:r>
              <a:rPr lang="it-IT" sz="2800" i="1" u="sng" dirty="0"/>
              <a:t>? </a:t>
            </a:r>
            <a:endParaRPr lang="it-IT" sz="2800" i="1" u="sng" dirty="0" smtClean="0"/>
          </a:p>
          <a:p>
            <a:r>
              <a:rPr lang="it-IT" sz="2800" dirty="0" smtClean="0"/>
              <a:t>Perché </a:t>
            </a:r>
            <a:r>
              <a:rPr lang="it-IT" sz="2800" dirty="0"/>
              <a:t>i </a:t>
            </a:r>
            <a:r>
              <a:rPr lang="it-IT" sz="2800" dirty="0" smtClean="0"/>
              <a:t>Borbone avevano:</a:t>
            </a:r>
          </a:p>
          <a:p>
            <a:pPr>
              <a:buFont typeface="Arial" pitchFamily="34" charset="0"/>
              <a:buChar char="•"/>
            </a:pPr>
            <a:r>
              <a:rPr lang="it-IT" sz="2800" dirty="0" smtClean="0"/>
              <a:t> </a:t>
            </a:r>
            <a:r>
              <a:rPr lang="it-IT" sz="2800" b="1" dirty="0"/>
              <a:t>declassato la Sicilia </a:t>
            </a:r>
            <a:r>
              <a:rPr lang="it-IT" sz="2800" dirty="0"/>
              <a:t>a provincia periferica del </a:t>
            </a:r>
            <a:r>
              <a:rPr lang="it-IT" sz="2800" dirty="0" smtClean="0"/>
              <a:t>Regno</a:t>
            </a:r>
          </a:p>
          <a:p>
            <a:pPr>
              <a:buFont typeface="Arial" pitchFamily="34" charset="0"/>
              <a:buChar char="•"/>
            </a:pPr>
            <a:r>
              <a:rPr lang="it-IT" sz="2800" dirty="0" smtClean="0"/>
              <a:t> </a:t>
            </a:r>
            <a:r>
              <a:rPr lang="it-IT" sz="2800" dirty="0"/>
              <a:t>e tentavano di </a:t>
            </a:r>
            <a:r>
              <a:rPr lang="it-IT" sz="2800" b="1" dirty="0"/>
              <a:t>ridimensionare</a:t>
            </a:r>
            <a:r>
              <a:rPr lang="it-IT" sz="2800" dirty="0"/>
              <a:t> il potere del </a:t>
            </a:r>
            <a:r>
              <a:rPr lang="it-IT" sz="2800" b="1" dirty="0" smtClean="0"/>
              <a:t>baronaggio</a:t>
            </a:r>
            <a:endParaRPr lang="it-IT" sz="2800" dirty="0"/>
          </a:p>
        </p:txBody>
      </p:sp>
      <p:sp>
        <p:nvSpPr>
          <p:cNvPr id="3" name="Rettangolo 2"/>
          <p:cNvSpPr/>
          <p:nvPr/>
        </p:nvSpPr>
        <p:spPr>
          <a:xfrm>
            <a:off x="3275856" y="2780928"/>
            <a:ext cx="5328592"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b="1" dirty="0" smtClean="0">
                <a:solidFill>
                  <a:schemeClr val="tx2"/>
                </a:solidFill>
                <a:effectLst>
                  <a:outerShdw blurRad="38100" dist="38100" dir="2700000" algn="tl">
                    <a:srgbClr val="000000">
                      <a:alpha val="43137"/>
                    </a:srgbClr>
                  </a:outerShdw>
                </a:effectLst>
              </a:rPr>
              <a:t>picciotto</a:t>
            </a:r>
            <a:endParaRPr lang="it-IT" dirty="0" smtClean="0"/>
          </a:p>
          <a:p>
            <a:r>
              <a:rPr lang="it-IT" dirty="0" smtClean="0"/>
              <a:t>1 </a:t>
            </a:r>
            <a:r>
              <a:rPr lang="it-IT" i="1" dirty="0" err="1" smtClean="0"/>
              <a:t>dial</a:t>
            </a:r>
            <a:r>
              <a:rPr lang="it-IT" i="1" dirty="0" smtClean="0"/>
              <a:t>. </a:t>
            </a:r>
            <a:r>
              <a:rPr lang="it-IT" i="1" dirty="0" err="1" smtClean="0"/>
              <a:t>sicialiano</a:t>
            </a:r>
            <a:r>
              <a:rPr lang="it-IT" i="1" dirty="0" smtClean="0"/>
              <a:t> </a:t>
            </a:r>
            <a:r>
              <a:rPr lang="it-IT" dirty="0" smtClean="0"/>
              <a:t>Giovanotto; in partic. soprannome dei giovani siciliani che nel 1860 si aggregarono volontari ai Mille di G. Garibaldi</a:t>
            </a:r>
          </a:p>
          <a:p>
            <a:r>
              <a:rPr lang="it-IT" dirty="0" smtClean="0"/>
              <a:t>2 </a:t>
            </a:r>
            <a:r>
              <a:rPr lang="it-IT" i="1" dirty="0" err="1" smtClean="0"/>
              <a:t>gerg</a:t>
            </a:r>
            <a:r>
              <a:rPr lang="it-IT" i="1" dirty="0" smtClean="0"/>
              <a:t>. </a:t>
            </a:r>
            <a:r>
              <a:rPr lang="it-IT" dirty="0" smtClean="0"/>
              <a:t>Persona che, nella gerarchia mafiosa, occupa il grado più basso</a:t>
            </a:r>
          </a:p>
          <a:p>
            <a:r>
              <a:rPr lang="it-IT" dirty="0" smtClean="0"/>
              <a:t>• a. 1860</a:t>
            </a:r>
            <a:endParaRPr lang="it-IT" dirty="0"/>
          </a:p>
        </p:txBody>
      </p:sp>
      <p:pic>
        <p:nvPicPr>
          <p:cNvPr id="19458" name="Picture 2"/>
          <p:cNvPicPr>
            <a:picLocks noChangeAspect="1" noChangeArrowheads="1"/>
          </p:cNvPicPr>
          <p:nvPr/>
        </p:nvPicPr>
        <p:blipFill>
          <a:blip r:embed="rId2" cstate="print"/>
          <a:srcRect/>
          <a:stretch>
            <a:fillRect/>
          </a:stretch>
        </p:blipFill>
        <p:spPr bwMode="auto">
          <a:xfrm>
            <a:off x="2123728" y="2852936"/>
            <a:ext cx="1105718" cy="1823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836712"/>
            <a:ext cx="7992888" cy="5262979"/>
          </a:xfrm>
          <a:prstGeom prst="rect">
            <a:avLst/>
          </a:prstGeom>
          <a:noFill/>
        </p:spPr>
        <p:txBody>
          <a:bodyPr wrap="square" rtlCol="0">
            <a:spAutoFit/>
          </a:bodyPr>
          <a:lstStyle/>
          <a:p>
            <a:r>
              <a:rPr lang="it-IT" sz="2800" dirty="0" smtClean="0"/>
              <a:t>Per i baroni era necessario cambiare per poi </a:t>
            </a:r>
            <a:r>
              <a:rPr lang="it-IT" sz="2800" b="1" dirty="0" smtClean="0">
                <a:effectLst>
                  <a:outerShdw blurRad="38100" dist="38100" dir="2700000" algn="tl">
                    <a:srgbClr val="000000">
                      <a:alpha val="43137"/>
                    </a:srgbClr>
                  </a:outerShdw>
                </a:effectLst>
              </a:rPr>
              <a:t>rinegoziare </a:t>
            </a:r>
            <a:r>
              <a:rPr lang="it-IT" sz="2800" b="1" dirty="0">
                <a:effectLst>
                  <a:outerShdw blurRad="38100" dist="38100" dir="2700000" algn="tl">
                    <a:srgbClr val="000000">
                      <a:alpha val="43137"/>
                    </a:srgbClr>
                  </a:outerShdw>
                </a:effectLst>
              </a:rPr>
              <a:t>il </a:t>
            </a:r>
            <a:r>
              <a:rPr lang="it-IT" sz="2800" b="1" dirty="0" smtClean="0">
                <a:effectLst>
                  <a:outerShdw blurRad="38100" dist="38100" dir="2700000" algn="tl">
                    <a:srgbClr val="000000">
                      <a:alpha val="43137"/>
                    </a:srgbClr>
                  </a:outerShdw>
                </a:effectLst>
              </a:rPr>
              <a:t>loro </a:t>
            </a:r>
            <a:r>
              <a:rPr lang="it-IT" sz="2800" b="1" dirty="0">
                <a:effectLst>
                  <a:outerShdw blurRad="38100" dist="38100" dir="2700000" algn="tl">
                    <a:srgbClr val="000000">
                      <a:alpha val="43137"/>
                    </a:srgbClr>
                  </a:outerShdw>
                </a:effectLst>
              </a:rPr>
              <a:t>potere </a:t>
            </a:r>
            <a:r>
              <a:rPr lang="it-IT" sz="2800" dirty="0"/>
              <a:t>con </a:t>
            </a:r>
            <a:r>
              <a:rPr lang="it-IT" sz="2800" dirty="0" smtClean="0"/>
              <a:t>i nuovi </a:t>
            </a:r>
            <a:r>
              <a:rPr lang="it-IT" sz="2800" dirty="0" err="1" smtClean="0"/>
              <a:t>arrivati…</a:t>
            </a:r>
            <a:r>
              <a:rPr lang="it-IT" sz="2800" dirty="0" smtClean="0"/>
              <a:t> </a:t>
            </a:r>
          </a:p>
          <a:p>
            <a:endParaRPr lang="it-IT" sz="2800" dirty="0" smtClean="0"/>
          </a:p>
          <a:p>
            <a:endParaRPr lang="it-IT" sz="2800" dirty="0"/>
          </a:p>
          <a:p>
            <a:r>
              <a:rPr lang="it-IT" sz="2800" dirty="0" smtClean="0"/>
              <a:t>Garibaldi</a:t>
            </a:r>
            <a:r>
              <a:rPr lang="it-IT" sz="2800" dirty="0"/>
              <a:t>, una volta </a:t>
            </a:r>
            <a:r>
              <a:rPr lang="it-IT" sz="2800" dirty="0" smtClean="0"/>
              <a:t>conquistato </a:t>
            </a:r>
            <a:r>
              <a:rPr lang="it-IT" sz="2800" dirty="0"/>
              <a:t>il Regno di Napoli, </a:t>
            </a:r>
            <a:r>
              <a:rPr lang="it-IT" sz="2800" dirty="0" smtClean="0"/>
              <a:t>lo organizza come una democrazia, </a:t>
            </a:r>
            <a:r>
              <a:rPr lang="it-IT" sz="2800" dirty="0"/>
              <a:t>a favore del popolo (che chiedeva terra, chiedeva progresso sociale). </a:t>
            </a:r>
            <a:endParaRPr lang="it-IT" sz="2800" dirty="0" smtClean="0"/>
          </a:p>
          <a:p>
            <a:endParaRPr lang="it-IT" sz="2800" dirty="0" smtClean="0"/>
          </a:p>
          <a:p>
            <a:r>
              <a:rPr lang="it-IT" sz="2800" dirty="0" smtClean="0"/>
              <a:t>Ciò </a:t>
            </a:r>
            <a:r>
              <a:rPr lang="it-IT" sz="2800" dirty="0"/>
              <a:t>non andava affatto bene né a Cavour (e al re), né all’élite siciliana: e furono questi ultimi ad avere la meglio. </a:t>
            </a:r>
            <a:endParaRPr lang="it-IT" sz="2800" dirty="0" smtClean="0"/>
          </a:p>
          <a:p>
            <a:r>
              <a:rPr lang="it-IT" sz="2800" b="1" dirty="0" smtClean="0"/>
              <a:t>La </a:t>
            </a:r>
            <a:r>
              <a:rPr lang="it-IT" sz="2800" b="1" dirty="0"/>
              <a:t>rivoluzione sociale venne dunque repressa</a:t>
            </a:r>
            <a:r>
              <a:rPr lang="it-IT" sz="2800" dirty="0"/>
              <a:t>.</a:t>
            </a:r>
          </a:p>
        </p:txBody>
      </p:sp>
      <p:sp>
        <p:nvSpPr>
          <p:cNvPr id="3" name="Rettangolo 2"/>
          <p:cNvSpPr/>
          <p:nvPr/>
        </p:nvSpPr>
        <p:spPr>
          <a:xfrm>
            <a:off x="3851920" y="1844824"/>
            <a:ext cx="428396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it-IT" dirty="0" smtClean="0"/>
              <a:t>“cambiare tutto per non cambiare nulla”, citando Lampedusa (Gattopardo).</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83568" y="548680"/>
            <a:ext cx="7920880" cy="5693866"/>
          </a:xfrm>
          <a:prstGeom prst="rect">
            <a:avLst/>
          </a:prstGeom>
          <a:noFill/>
        </p:spPr>
        <p:txBody>
          <a:bodyPr wrap="square" rtlCol="0">
            <a:spAutoFit/>
          </a:bodyPr>
          <a:lstStyle/>
          <a:p>
            <a:pPr algn="ctr"/>
            <a:r>
              <a:rPr lang="it-IT" sz="2800" b="1" dirty="0" smtClean="0"/>
              <a:t>Il delitto </a:t>
            </a:r>
            <a:r>
              <a:rPr lang="it-IT" sz="2800" b="1" dirty="0" err="1" smtClean="0"/>
              <a:t>Corrao</a:t>
            </a:r>
            <a:endParaRPr lang="it-IT" sz="2800" b="1" dirty="0" smtClean="0"/>
          </a:p>
          <a:p>
            <a:endParaRPr lang="it-IT" sz="2800" dirty="0" smtClean="0"/>
          </a:p>
          <a:p>
            <a:pPr algn="just"/>
            <a:r>
              <a:rPr lang="it-IT" sz="2800" dirty="0" err="1" smtClean="0"/>
              <a:t>Corrao</a:t>
            </a:r>
            <a:r>
              <a:rPr lang="it-IT" sz="2800" dirty="0" smtClean="0"/>
              <a:t>, rozzo e primitivo ma assai generoso, un vero capopopolo, garibaldino acceso, uno dei promotori della campagna del 1862 per la conquista di Roma (terminata ingloriosamente all’Aspromonte), fu trovato morto il </a:t>
            </a:r>
            <a:r>
              <a:rPr lang="it-IT" sz="2800" b="1" dirty="0" smtClean="0"/>
              <a:t>3 agosto del 1863, assassinato </a:t>
            </a:r>
            <a:r>
              <a:rPr lang="it-IT" sz="2800" dirty="0" smtClean="0"/>
              <a:t>da alcuni sicari travestiti da carabinieri. Ma sulla sua morte, lui che rappresentava tutta la forza politico-rivoluzionaria del </a:t>
            </a:r>
            <a:r>
              <a:rPr lang="it-IT" sz="2800" b="1" dirty="0" err="1" smtClean="0"/>
              <a:t>garibaldismo</a:t>
            </a:r>
            <a:r>
              <a:rPr lang="it-IT" sz="2800" b="1" dirty="0" smtClean="0"/>
              <a:t> siciliano</a:t>
            </a:r>
            <a:r>
              <a:rPr lang="it-IT" sz="2800" dirty="0" smtClean="0"/>
              <a:t>, non fu </a:t>
            </a:r>
            <a:r>
              <a:rPr lang="it-IT" sz="2800" b="1" dirty="0" smtClean="0"/>
              <a:t>mai fatta luce</a:t>
            </a:r>
            <a:r>
              <a:rPr lang="it-IT" sz="2800" dirty="0" smtClean="0"/>
              <a:t>. Non solo: a meno di un decennio dall’omicidio, </a:t>
            </a:r>
            <a:r>
              <a:rPr lang="it-IT" sz="2800" b="1" dirty="0" smtClean="0"/>
              <a:t>tutti i fascicoli </a:t>
            </a:r>
            <a:r>
              <a:rPr lang="it-IT" sz="2800" dirty="0" smtClean="0"/>
              <a:t>contenenti le informazioni sulle indagine erano stati distrutti.</a:t>
            </a:r>
            <a:endParaRPr lang="it-IT"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832092"/>
          </a:xfrm>
          <a:prstGeom prst="rect">
            <a:avLst/>
          </a:prstGeom>
          <a:noFill/>
        </p:spPr>
        <p:txBody>
          <a:bodyPr wrap="square" rtlCol="0">
            <a:spAutoFit/>
          </a:bodyPr>
          <a:lstStyle/>
          <a:p>
            <a:r>
              <a:rPr lang="it-IT" sz="2800" dirty="0"/>
              <a:t>L</a:t>
            </a:r>
            <a:r>
              <a:rPr lang="it-IT" sz="2800" dirty="0" smtClean="0"/>
              <a:t>a Sicilia</a:t>
            </a:r>
            <a:r>
              <a:rPr lang="it-IT" sz="2800" dirty="0"/>
              <a:t> </a:t>
            </a:r>
            <a:r>
              <a:rPr lang="it-IT" sz="2800" dirty="0" smtClean="0"/>
              <a:t>entra </a:t>
            </a:r>
            <a:r>
              <a:rPr lang="it-IT" sz="2800" dirty="0"/>
              <a:t>a far parte del nuovo </a:t>
            </a:r>
            <a:r>
              <a:rPr lang="it-IT" sz="2800" b="1" dirty="0">
                <a:effectLst>
                  <a:outerShdw blurRad="38100" dist="38100" dir="2700000" algn="tl">
                    <a:srgbClr val="000000">
                      <a:alpha val="43137"/>
                    </a:srgbClr>
                  </a:outerShdw>
                </a:effectLst>
              </a:rPr>
              <a:t>Regno d’Italia (1861)</a:t>
            </a:r>
            <a:r>
              <a:rPr lang="it-IT" sz="2800" dirty="0"/>
              <a:t>. </a:t>
            </a:r>
            <a:endParaRPr lang="it-IT" sz="2800" dirty="0" smtClean="0"/>
          </a:p>
          <a:p>
            <a:r>
              <a:rPr lang="it-IT" sz="2800" dirty="0"/>
              <a:t>I</a:t>
            </a:r>
            <a:r>
              <a:rPr lang="it-IT" sz="2800" dirty="0" smtClean="0"/>
              <a:t> </a:t>
            </a:r>
            <a:r>
              <a:rPr lang="it-IT" sz="2800" dirty="0"/>
              <a:t>ceti aristocratici </a:t>
            </a:r>
            <a:r>
              <a:rPr lang="it-IT" sz="2800" i="1" u="sng" dirty="0" smtClean="0"/>
              <a:t>pensavano</a:t>
            </a:r>
            <a:r>
              <a:rPr lang="it-IT" sz="2800" dirty="0" smtClean="0"/>
              <a:t> </a:t>
            </a:r>
            <a:r>
              <a:rPr lang="it-IT" sz="2800" dirty="0"/>
              <a:t>di poter </a:t>
            </a:r>
            <a:r>
              <a:rPr lang="it-IT" sz="2800" b="1" dirty="0"/>
              <a:t>negoziare</a:t>
            </a:r>
            <a:r>
              <a:rPr lang="it-IT" sz="2800" dirty="0"/>
              <a:t> con i vincitori </a:t>
            </a:r>
            <a:r>
              <a:rPr lang="it-IT" sz="2800" dirty="0" smtClean="0"/>
              <a:t>piemontesi e di mantenere la propria </a:t>
            </a:r>
            <a:r>
              <a:rPr lang="it-IT" sz="2800" b="1" dirty="0" smtClean="0"/>
              <a:t>autonomia</a:t>
            </a:r>
            <a:r>
              <a:rPr lang="it-IT" sz="2800" dirty="0" smtClean="0"/>
              <a:t>.</a:t>
            </a:r>
          </a:p>
          <a:p>
            <a:r>
              <a:rPr lang="it-IT" sz="2800" dirty="0" smtClean="0"/>
              <a:t>Ma </a:t>
            </a:r>
            <a:r>
              <a:rPr lang="it-IT" sz="2800" dirty="0"/>
              <a:t>i piemontesi allargarono la loro legislazione </a:t>
            </a:r>
            <a:r>
              <a:rPr lang="it-IT" sz="2800" dirty="0" smtClean="0"/>
              <a:t>a </a:t>
            </a:r>
            <a:r>
              <a:rPr lang="it-IT" sz="2800" dirty="0"/>
              <a:t>tutti i territori annessi (</a:t>
            </a:r>
            <a:r>
              <a:rPr lang="it-IT" sz="2800" b="1" dirty="0" err="1">
                <a:solidFill>
                  <a:schemeClr val="tx2"/>
                </a:solidFill>
                <a:effectLst>
                  <a:outerShdw blurRad="38100" dist="38100" dir="2700000" algn="tl">
                    <a:srgbClr val="000000">
                      <a:alpha val="43137"/>
                    </a:srgbClr>
                  </a:outerShdw>
                </a:effectLst>
              </a:rPr>
              <a:t>piemontesizzazione</a:t>
            </a:r>
            <a:r>
              <a:rPr lang="it-IT" sz="2800" dirty="0"/>
              <a:t>). </a:t>
            </a:r>
            <a:endParaRPr lang="it-IT" sz="2800" dirty="0" smtClean="0"/>
          </a:p>
          <a:p>
            <a:endParaRPr lang="it-IT" sz="2800" dirty="0"/>
          </a:p>
          <a:p>
            <a:r>
              <a:rPr lang="it-IT" sz="2800" dirty="0" smtClean="0"/>
              <a:t>Si costituisce in Sicilia lo schieramento degli </a:t>
            </a:r>
            <a:r>
              <a:rPr lang="it-IT" sz="2800" b="1" dirty="0">
                <a:solidFill>
                  <a:srgbClr val="FF0000"/>
                </a:solidFill>
                <a:effectLst>
                  <a:outerShdw blurRad="38100" dist="38100" dir="2700000" algn="tl">
                    <a:srgbClr val="000000">
                      <a:alpha val="43137"/>
                    </a:srgbClr>
                  </a:outerShdw>
                </a:effectLst>
              </a:rPr>
              <a:t>autonomisti </a:t>
            </a:r>
            <a:r>
              <a:rPr lang="it-IT" sz="2800" dirty="0"/>
              <a:t>(i più autorevoli </a:t>
            </a:r>
            <a:r>
              <a:rPr lang="it-IT" sz="2800" dirty="0" smtClean="0"/>
              <a:t>baroni siciliani), </a:t>
            </a:r>
            <a:r>
              <a:rPr lang="it-IT" sz="2800" dirty="0"/>
              <a:t>ostili alla </a:t>
            </a:r>
            <a:r>
              <a:rPr lang="it-IT" sz="2800" dirty="0" smtClean="0"/>
              <a:t>capitale </a:t>
            </a:r>
            <a:r>
              <a:rPr lang="it-IT" sz="2800" dirty="0"/>
              <a:t>piemontese del </a:t>
            </a:r>
            <a:r>
              <a:rPr lang="it-IT" sz="2800" dirty="0" smtClean="0"/>
              <a:t>nuovo regno</a:t>
            </a:r>
            <a:r>
              <a:rPr lang="it-IT" sz="2800" dirty="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836712"/>
            <a:ext cx="7776864" cy="4832092"/>
          </a:xfrm>
          <a:prstGeom prst="rect">
            <a:avLst/>
          </a:prstGeom>
          <a:noFill/>
        </p:spPr>
        <p:txBody>
          <a:bodyPr wrap="square" rtlCol="0">
            <a:spAutoFit/>
          </a:bodyPr>
          <a:lstStyle/>
          <a:p>
            <a:r>
              <a:rPr lang="it-IT" sz="2800" b="1" u="sng" dirty="0" smtClean="0"/>
              <a:t>Malcontento popolare</a:t>
            </a:r>
            <a:r>
              <a:rPr lang="it-IT" sz="2800" dirty="0" smtClean="0"/>
              <a:t>:</a:t>
            </a:r>
          </a:p>
          <a:p>
            <a:pPr>
              <a:buFont typeface="Arial" pitchFamily="34" charset="0"/>
              <a:buChar char="•"/>
            </a:pPr>
            <a:r>
              <a:rPr lang="it-IT" sz="2800" dirty="0" smtClean="0"/>
              <a:t> aumentata </a:t>
            </a:r>
            <a:r>
              <a:rPr lang="it-IT" sz="2800" dirty="0"/>
              <a:t>pressione fiscale, </a:t>
            </a:r>
          </a:p>
          <a:p>
            <a:pPr>
              <a:buFont typeface="Arial" pitchFamily="34" charset="0"/>
              <a:buChar char="•"/>
            </a:pPr>
            <a:r>
              <a:rPr lang="it-IT" sz="2800" dirty="0" smtClean="0"/>
              <a:t> personale </a:t>
            </a:r>
            <a:r>
              <a:rPr lang="it-IT" sz="2800" dirty="0"/>
              <a:t>settentrionale nei nuovi uffici </a:t>
            </a:r>
            <a:r>
              <a:rPr lang="it-IT" sz="2800" dirty="0" smtClean="0"/>
              <a:t>pubblici</a:t>
            </a:r>
          </a:p>
          <a:p>
            <a:pPr>
              <a:buFont typeface="Arial" pitchFamily="34" charset="0"/>
              <a:buChar char="•"/>
            </a:pPr>
            <a:r>
              <a:rPr lang="it-IT" sz="2800" dirty="0" smtClean="0"/>
              <a:t> introduzione </a:t>
            </a:r>
            <a:r>
              <a:rPr lang="it-IT" sz="2800" dirty="0"/>
              <a:t>della leva obbligatoria </a:t>
            </a:r>
            <a:endParaRPr lang="it-IT" sz="2800" dirty="0" smtClean="0"/>
          </a:p>
          <a:p>
            <a:endParaRPr lang="it-IT" sz="2800" dirty="0"/>
          </a:p>
          <a:p>
            <a:r>
              <a:rPr lang="it-IT" sz="2800" dirty="0" smtClean="0"/>
              <a:t>Aumentano, </a:t>
            </a:r>
            <a:r>
              <a:rPr lang="it-IT" sz="2800" dirty="0"/>
              <a:t>in opposizione al “governo straniero”, i reati, i furti, i sequestri; molti si </a:t>
            </a:r>
            <a:r>
              <a:rPr lang="it-IT" sz="2800" dirty="0" smtClean="0"/>
              <a:t>danno </a:t>
            </a:r>
            <a:r>
              <a:rPr lang="it-IT" sz="2800" dirty="0"/>
              <a:t>alla macchia dando vita al fenomeno del </a:t>
            </a:r>
            <a:r>
              <a:rPr lang="it-IT" sz="2800" b="1" dirty="0"/>
              <a:t>brigantaggio</a:t>
            </a:r>
            <a:r>
              <a:rPr lang="it-IT" sz="2800" dirty="0"/>
              <a:t>. </a:t>
            </a:r>
            <a:endParaRPr lang="it-IT" sz="2800" dirty="0" smtClean="0"/>
          </a:p>
          <a:p>
            <a:endParaRPr lang="it-IT" sz="2800" dirty="0" smtClean="0"/>
          </a:p>
          <a:p>
            <a:r>
              <a:rPr lang="it-IT" sz="2800" dirty="0" smtClean="0"/>
              <a:t>                                        Lo </a:t>
            </a:r>
            <a:r>
              <a:rPr lang="it-IT" sz="2800" dirty="0"/>
              <a:t>Stato </a:t>
            </a:r>
            <a:r>
              <a:rPr lang="it-IT" sz="2800" dirty="0" smtClean="0"/>
              <a:t>reagisce </a:t>
            </a:r>
            <a:r>
              <a:rPr lang="it-IT" sz="2800" dirty="0"/>
              <a:t>con la forza, </a:t>
            </a:r>
            <a:endParaRPr lang="it-IT" sz="2800" dirty="0" smtClean="0"/>
          </a:p>
          <a:p>
            <a:r>
              <a:rPr lang="it-IT" sz="2800" dirty="0"/>
              <a:t> </a:t>
            </a:r>
            <a:r>
              <a:rPr lang="it-IT" sz="2800" dirty="0" smtClean="0"/>
              <a:t>                                       mandando </a:t>
            </a:r>
            <a:r>
              <a:rPr lang="it-IT" sz="2800" b="1" dirty="0" smtClean="0"/>
              <a:t>l’esercito</a:t>
            </a:r>
            <a:r>
              <a:rPr lang="it-IT" sz="2800" dirty="0" smtClean="0"/>
              <a:t>.</a:t>
            </a:r>
            <a:endParaRPr lang="it-IT" sz="2800" dirty="0"/>
          </a:p>
        </p:txBody>
      </p:sp>
      <p:sp>
        <p:nvSpPr>
          <p:cNvPr id="3" name="Rettangolo 2"/>
          <p:cNvSpPr/>
          <p:nvPr/>
        </p:nvSpPr>
        <p:spPr>
          <a:xfrm>
            <a:off x="3923928" y="5589240"/>
            <a:ext cx="4572000" cy="923330"/>
          </a:xfrm>
          <a:prstGeom prst="rect">
            <a:avLst/>
          </a:prstGeom>
        </p:spPr>
        <p:txBody>
          <a:bodyPr>
            <a:spAutoFit/>
          </a:bodyPr>
          <a:lstStyle/>
          <a:p>
            <a:r>
              <a:rPr lang="it-IT" dirty="0" smtClean="0"/>
              <a:t>fatto che alimentò il convincimento di essere sotto una dominazione straniera, come in passato</a:t>
            </a:r>
            <a:endParaRPr lang="it-IT" dirty="0"/>
          </a:p>
        </p:txBody>
      </p:sp>
      <p:pic>
        <p:nvPicPr>
          <p:cNvPr id="20482" name="Picture 2"/>
          <p:cNvPicPr>
            <a:picLocks noChangeAspect="1" noChangeArrowheads="1"/>
          </p:cNvPicPr>
          <p:nvPr/>
        </p:nvPicPr>
        <p:blipFill>
          <a:blip r:embed="rId2" cstate="print"/>
          <a:srcRect/>
          <a:stretch>
            <a:fillRect/>
          </a:stretch>
        </p:blipFill>
        <p:spPr bwMode="auto">
          <a:xfrm>
            <a:off x="1259632" y="4365104"/>
            <a:ext cx="1557617" cy="20768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620688"/>
            <a:ext cx="7344816" cy="5262979"/>
          </a:xfrm>
          <a:prstGeom prst="rect">
            <a:avLst/>
          </a:prstGeom>
          <a:noFill/>
        </p:spPr>
        <p:txBody>
          <a:bodyPr wrap="square" rtlCol="0">
            <a:spAutoFit/>
          </a:bodyPr>
          <a:lstStyle/>
          <a:p>
            <a:pPr algn="ctr"/>
            <a:r>
              <a:rPr lang="it-IT" sz="2800" b="1" dirty="0" smtClean="0"/>
              <a:t>Ancora sul brigantaggio</a:t>
            </a:r>
          </a:p>
          <a:p>
            <a:endParaRPr lang="it-IT" sz="2800" dirty="0" smtClean="0"/>
          </a:p>
          <a:p>
            <a:pPr algn="just"/>
            <a:r>
              <a:rPr lang="it-IT" sz="2800" dirty="0" smtClean="0"/>
              <a:t>Il brigantaggio non è la mafia, ma una forma primitiva di ribellismo e di delinquenza: in Sicilia però sarà un </a:t>
            </a:r>
            <a:r>
              <a:rPr lang="it-IT" sz="2800" b="1" dirty="0" smtClean="0"/>
              <a:t>ottimo serbatoio per la mafia </a:t>
            </a:r>
            <a:r>
              <a:rPr lang="it-IT" sz="2800" dirty="0" smtClean="0"/>
              <a:t>(come </a:t>
            </a:r>
            <a:r>
              <a:rPr lang="it-IT" sz="2800" b="1" dirty="0" smtClean="0"/>
              <a:t>braccio armato </a:t>
            </a:r>
            <a:r>
              <a:rPr lang="it-IT" sz="2800" dirty="0" smtClean="0"/>
              <a:t>di essa). </a:t>
            </a:r>
          </a:p>
          <a:p>
            <a:pPr algn="just"/>
            <a:endParaRPr lang="it-IT" sz="2800" dirty="0" smtClean="0"/>
          </a:p>
          <a:p>
            <a:pPr algn="just"/>
            <a:r>
              <a:rPr lang="it-IT" sz="2800" dirty="0" smtClean="0"/>
              <a:t>In pratica i baroni e la nascente borghesia mafiosa </a:t>
            </a:r>
            <a:r>
              <a:rPr lang="it-IT" sz="2800" b="1" dirty="0" smtClean="0"/>
              <a:t>proteggevano</a:t>
            </a:r>
            <a:r>
              <a:rPr lang="it-IT" sz="2800" dirty="0" smtClean="0"/>
              <a:t> e </a:t>
            </a:r>
            <a:r>
              <a:rPr lang="it-IT" sz="2800" b="1" dirty="0" smtClean="0"/>
              <a:t>utilizzavano</a:t>
            </a:r>
            <a:r>
              <a:rPr lang="it-IT" sz="2800" dirty="0" smtClean="0"/>
              <a:t> i briganti per i loro traffici e contro lo Stato (salvo poi denunciare l’incapacità dello Stato di proteggerli dalla delinquenza).</a:t>
            </a:r>
            <a:endParaRPr lang="it-IT"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3539430"/>
          </a:xfrm>
          <a:prstGeom prst="rect">
            <a:avLst/>
          </a:prstGeom>
          <a:noFill/>
        </p:spPr>
        <p:txBody>
          <a:bodyPr wrap="square" rtlCol="0">
            <a:spAutoFit/>
          </a:bodyPr>
          <a:lstStyle/>
          <a:p>
            <a:pPr algn="ctr"/>
            <a:r>
              <a:rPr lang="it-IT" sz="2800" dirty="0" smtClean="0"/>
              <a:t>L’avvento della </a:t>
            </a:r>
            <a:r>
              <a:rPr lang="it-IT" sz="2800" b="1" dirty="0" smtClean="0"/>
              <a:t>Sinistra storica</a:t>
            </a:r>
          </a:p>
          <a:p>
            <a:endParaRPr lang="it-IT" sz="2800" dirty="0" smtClean="0"/>
          </a:p>
          <a:p>
            <a:pPr algn="just"/>
            <a:r>
              <a:rPr lang="it-IT" sz="2800" dirty="0" smtClean="0"/>
              <a:t>L’alleanza tra </a:t>
            </a:r>
            <a:r>
              <a:rPr lang="it-IT" sz="2800" b="1" dirty="0" smtClean="0"/>
              <a:t>baroni</a:t>
            </a:r>
            <a:r>
              <a:rPr lang="it-IT" sz="2800" dirty="0" smtClean="0"/>
              <a:t> e la crescente </a:t>
            </a:r>
            <a:r>
              <a:rPr lang="it-IT" sz="2800" b="1" dirty="0" smtClean="0"/>
              <a:t>borghesia</a:t>
            </a:r>
            <a:r>
              <a:rPr lang="it-IT" sz="2800" dirty="0" smtClean="0"/>
              <a:t> si rafforzò sempre più. </a:t>
            </a:r>
          </a:p>
          <a:p>
            <a:pPr algn="just"/>
            <a:endParaRPr lang="it-IT" sz="2800" dirty="0" smtClean="0"/>
          </a:p>
          <a:p>
            <a:pPr algn="just"/>
            <a:r>
              <a:rPr lang="it-IT" sz="2800" dirty="0" smtClean="0"/>
              <a:t>In nome degli interessi e dei </a:t>
            </a:r>
            <a:r>
              <a:rPr lang="it-IT" sz="2800" b="1" dirty="0" smtClean="0"/>
              <a:t>diritti dei siciliani </a:t>
            </a:r>
            <a:r>
              <a:rPr lang="it-IT" sz="2800" dirty="0" smtClean="0"/>
              <a:t>essi cercarono di </a:t>
            </a:r>
            <a:r>
              <a:rPr lang="it-IT" sz="2800" b="1" dirty="0" smtClean="0"/>
              <a:t>trattare con lo Stato</a:t>
            </a:r>
            <a:r>
              <a:rPr lang="it-IT" sz="2800" dirty="0" smtClean="0"/>
              <a:t>, per conquistare una quota del potere nazionale.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401205"/>
          </a:xfrm>
          <a:prstGeom prst="rect">
            <a:avLst/>
          </a:prstGeom>
          <a:noFill/>
        </p:spPr>
        <p:txBody>
          <a:bodyPr wrap="square" rtlCol="0">
            <a:spAutoFit/>
          </a:bodyPr>
          <a:lstStyle/>
          <a:p>
            <a:pPr algn="just"/>
            <a:r>
              <a:rPr lang="it-IT" sz="2800" dirty="0" smtClean="0"/>
              <a:t>La Sicilia fu proprio per questo una delle regioni in cui la </a:t>
            </a:r>
            <a:r>
              <a:rPr lang="it-IT" sz="2800" b="1" dirty="0" smtClean="0"/>
              <a:t>Sinistra storica ebbe la stragrande maggioranza</a:t>
            </a:r>
            <a:r>
              <a:rPr lang="it-IT" sz="2800" dirty="0" smtClean="0"/>
              <a:t> alle elezioni del 1874. </a:t>
            </a:r>
          </a:p>
          <a:p>
            <a:pPr algn="just"/>
            <a:r>
              <a:rPr lang="it-IT" sz="2800" dirty="0" smtClean="0"/>
              <a:t>Ed è con </a:t>
            </a:r>
            <a:r>
              <a:rPr lang="it-IT" sz="2800" b="1" dirty="0" smtClean="0"/>
              <a:t>forte sostegno della Sicilia </a:t>
            </a:r>
            <a:r>
              <a:rPr lang="it-IT" sz="2800" dirty="0" smtClean="0"/>
              <a:t>che Agostino Depretis inaugura il primo governo della Sinistra storica (con il </a:t>
            </a:r>
            <a:r>
              <a:rPr lang="it-IT" sz="2800" i="1" dirty="0" smtClean="0"/>
              <a:t>barone</a:t>
            </a:r>
            <a:r>
              <a:rPr lang="it-IT" sz="2800" dirty="0" smtClean="0"/>
              <a:t> </a:t>
            </a:r>
            <a:r>
              <a:rPr lang="it-IT" sz="2800" dirty="0" err="1" smtClean="0"/>
              <a:t>Catalabiano</a:t>
            </a:r>
            <a:r>
              <a:rPr lang="it-IT" sz="2800" dirty="0" smtClean="0"/>
              <a:t> come ministro dell’Agricoltura), nel 1876. </a:t>
            </a:r>
          </a:p>
          <a:p>
            <a:pPr algn="just"/>
            <a:endParaRPr lang="it-IT" sz="2800" dirty="0" smtClean="0"/>
          </a:p>
          <a:p>
            <a:pPr algn="just"/>
            <a:r>
              <a:rPr lang="it-IT" sz="2800" dirty="0" smtClean="0"/>
              <a:t>Con lui </a:t>
            </a:r>
            <a:r>
              <a:rPr lang="it-IT" sz="2800" b="1" dirty="0" smtClean="0"/>
              <a:t>caddero i provvedimenti eccezionali per l’ordine pubblico</a:t>
            </a:r>
            <a:r>
              <a:rPr lang="it-IT" sz="2800" dirty="0" smtClean="0"/>
              <a:t>. </a:t>
            </a:r>
          </a:p>
        </p:txBody>
      </p:sp>
      <p:pic>
        <p:nvPicPr>
          <p:cNvPr id="32770" name="Picture 2"/>
          <p:cNvPicPr>
            <a:picLocks noChangeAspect="1" noChangeArrowheads="1"/>
          </p:cNvPicPr>
          <p:nvPr/>
        </p:nvPicPr>
        <p:blipFill>
          <a:blip r:embed="rId2" cstate="print"/>
          <a:srcRect/>
          <a:stretch>
            <a:fillRect/>
          </a:stretch>
        </p:blipFill>
        <p:spPr bwMode="auto">
          <a:xfrm>
            <a:off x="7020272" y="4869160"/>
            <a:ext cx="1239763" cy="1543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954107"/>
          </a:xfrm>
          <a:prstGeom prst="rect">
            <a:avLst/>
          </a:prstGeom>
          <a:noFill/>
        </p:spPr>
        <p:txBody>
          <a:bodyPr wrap="square" rtlCol="0">
            <a:spAutoFit/>
          </a:bodyPr>
          <a:lstStyle/>
          <a:p>
            <a:r>
              <a:rPr lang="it-IT" sz="2800" dirty="0" smtClean="0"/>
              <a:t>Se prima la strategia mafiosa era il boicottaggio ora le cose cambiarono: </a:t>
            </a:r>
          </a:p>
        </p:txBody>
      </p:sp>
      <p:sp>
        <p:nvSpPr>
          <p:cNvPr id="3" name="CasellaDiTesto 2"/>
          <p:cNvSpPr txBox="1"/>
          <p:nvPr/>
        </p:nvSpPr>
        <p:spPr>
          <a:xfrm>
            <a:off x="1763688" y="2852936"/>
            <a:ext cx="5472608" cy="20621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3200" dirty="0" smtClean="0"/>
              <a:t>i mafiosi cominciarono a </a:t>
            </a:r>
            <a:r>
              <a:rPr lang="it-IT" sz="3200" b="1" dirty="0" smtClean="0"/>
              <a:t>sfruttare</a:t>
            </a:r>
            <a:r>
              <a:rPr lang="it-IT" sz="3200" dirty="0" smtClean="0"/>
              <a:t>, da posizioni di potere nazionale, </a:t>
            </a:r>
            <a:r>
              <a:rPr lang="it-IT" sz="3200" b="1" dirty="0" smtClean="0"/>
              <a:t>le strutture e le risorse dello Stato</a:t>
            </a:r>
            <a:endParaRPr lang="it-IT" sz="32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851392" y="1504619"/>
            <a:ext cx="5944256"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1" u="sng" strike="noStrike" cap="none" normalizeH="0" baseline="0" dirty="0" smtClean="0">
                <a:ln>
                  <a:noFill/>
                </a:ln>
                <a:solidFill>
                  <a:schemeClr val="tx1"/>
                </a:solidFill>
                <a:effectLst/>
                <a:latin typeface="Arial" pitchFamily="34" charset="0"/>
                <a:ea typeface="Times New Roman" pitchFamily="18" charset="0"/>
                <a:cs typeface="Arial" pitchFamily="34" charset="0"/>
              </a:rPr>
              <a:t>Da dove deriva la parola?</a:t>
            </a:r>
            <a:r>
              <a:rPr kumimoji="0" lang="it-IT" sz="24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2400" dirty="0">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Probabilmente dall’arabo </a:t>
            </a:r>
            <a:r>
              <a:rPr kumimoji="0" lang="it-IT"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maha^fat^</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ossia “</a:t>
            </a:r>
            <a:r>
              <a:rPr kumimoji="0" lang="it-IT"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protezione, immunità, esenzione</a:t>
            </a:r>
            <a:r>
              <a:rPr kumimoji="0" lang="it-IT"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it-IT"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3970318"/>
          </a:xfrm>
          <a:prstGeom prst="rect">
            <a:avLst/>
          </a:prstGeom>
          <a:noFill/>
        </p:spPr>
        <p:txBody>
          <a:bodyPr wrap="square" rtlCol="0">
            <a:spAutoFit/>
          </a:bodyPr>
          <a:lstStyle/>
          <a:p>
            <a:pPr algn="just"/>
            <a:r>
              <a:rPr lang="it-IT" sz="2800" dirty="0" smtClean="0"/>
              <a:t>Nel 1876 ci troviamo di fronte a </a:t>
            </a:r>
            <a:r>
              <a:rPr lang="it-IT" sz="2800" b="1" dirty="0" smtClean="0"/>
              <a:t>due inchieste </a:t>
            </a:r>
            <a:r>
              <a:rPr lang="it-IT" sz="2800" dirty="0" smtClean="0"/>
              <a:t>sulla situazione Siciliana che giungono a conclusioni opposte: </a:t>
            </a:r>
          </a:p>
          <a:p>
            <a:pPr algn="just"/>
            <a:endParaRPr lang="it-IT" sz="2800" dirty="0" smtClean="0"/>
          </a:p>
          <a:p>
            <a:pPr algn="just"/>
            <a:endParaRPr lang="it-IT" sz="2800" dirty="0" smtClean="0"/>
          </a:p>
          <a:p>
            <a:pPr algn="just"/>
            <a:r>
              <a:rPr lang="it-IT" sz="2800" dirty="0" smtClean="0"/>
              <a:t>1) l’inchiesta parlamentare non rileva nella mafia nient’altro che un </a:t>
            </a:r>
            <a:r>
              <a:rPr lang="it-IT" sz="2800" b="1" dirty="0" smtClean="0"/>
              <a:t>fenomeno delinquenziale </a:t>
            </a:r>
            <a:r>
              <a:rPr lang="it-IT" sz="2800" dirty="0" smtClean="0"/>
              <a:t>retaggio del periodo borbonico, un fenomeno destinato a sparire</a:t>
            </a:r>
            <a:endParaRPr lang="it-IT"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980728"/>
            <a:ext cx="5040560" cy="4832092"/>
          </a:xfrm>
          <a:prstGeom prst="rect">
            <a:avLst/>
          </a:prstGeom>
          <a:noFill/>
        </p:spPr>
        <p:txBody>
          <a:bodyPr wrap="square" rtlCol="0">
            <a:spAutoFit/>
          </a:bodyPr>
          <a:lstStyle/>
          <a:p>
            <a:pPr algn="just"/>
            <a:r>
              <a:rPr lang="it-IT" sz="2800" dirty="0" smtClean="0"/>
              <a:t>2) l’Inchiesta sulla Sicilia di </a:t>
            </a:r>
            <a:r>
              <a:rPr lang="it-IT" sz="2800" b="1" dirty="0" err="1" smtClean="0"/>
              <a:t>Sonnino</a:t>
            </a:r>
            <a:r>
              <a:rPr lang="it-IT" sz="2800" dirty="0" smtClean="0"/>
              <a:t> invece ci mostra l’esistenza di associazioni mafiose “</a:t>
            </a:r>
            <a:r>
              <a:rPr lang="it-IT" sz="2800" i="1" dirty="0" smtClean="0"/>
              <a:t>regolarmente costituite con statuti, regole per l’ammissione, sanzioni, associazioni destinate all’esercizio della prepotenza e alla ricerca di guadagni illeciti</a:t>
            </a:r>
            <a:r>
              <a:rPr lang="it-IT" sz="2800" dirty="0" smtClean="0"/>
              <a:t>” e ci descrive quella </a:t>
            </a:r>
            <a:r>
              <a:rPr lang="it-IT" sz="2800" b="1" dirty="0" smtClean="0"/>
              <a:t>rete di omertà e protezion</a:t>
            </a:r>
            <a:r>
              <a:rPr lang="it-IT" sz="2800" dirty="0" smtClean="0"/>
              <a:t>i che, in Sicilia, era all’ordine del giorno. </a:t>
            </a:r>
            <a:endParaRPr lang="it-IT" sz="2800" dirty="0"/>
          </a:p>
        </p:txBody>
      </p:sp>
      <p:pic>
        <p:nvPicPr>
          <p:cNvPr id="30722" name="Picture 2"/>
          <p:cNvPicPr>
            <a:picLocks noChangeAspect="1" noChangeArrowheads="1"/>
          </p:cNvPicPr>
          <p:nvPr/>
        </p:nvPicPr>
        <p:blipFill>
          <a:blip r:embed="rId2" cstate="print"/>
          <a:srcRect/>
          <a:stretch>
            <a:fillRect/>
          </a:stretch>
        </p:blipFill>
        <p:spPr bwMode="auto">
          <a:xfrm>
            <a:off x="6156176" y="1628800"/>
            <a:ext cx="2348328"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832092"/>
          </a:xfrm>
          <a:prstGeom prst="rect">
            <a:avLst/>
          </a:prstGeom>
          <a:noFill/>
        </p:spPr>
        <p:txBody>
          <a:bodyPr wrap="square" rtlCol="0">
            <a:spAutoFit/>
          </a:bodyPr>
          <a:lstStyle/>
          <a:p>
            <a:pPr algn="just"/>
            <a:r>
              <a:rPr lang="it-IT" sz="2800" dirty="0" smtClean="0"/>
              <a:t>Ma c’era di più: </a:t>
            </a:r>
            <a:r>
              <a:rPr lang="it-IT" sz="2800" dirty="0" err="1" smtClean="0"/>
              <a:t>Sonnino</a:t>
            </a:r>
            <a:r>
              <a:rPr lang="it-IT" sz="2800" dirty="0" smtClean="0"/>
              <a:t> mise ben in evidenza la </a:t>
            </a:r>
            <a:r>
              <a:rPr lang="it-IT" sz="2800" b="1" dirty="0" smtClean="0"/>
              <a:t>complicità dei signori e dei baroni </a:t>
            </a:r>
            <a:r>
              <a:rPr lang="it-IT" sz="2800" dirty="0" smtClean="0"/>
              <a:t>a tutte queste attività illecite: non si trattava solo di qualche banda di delinquenti, di briganti. </a:t>
            </a:r>
          </a:p>
          <a:p>
            <a:pPr algn="just"/>
            <a:endParaRPr lang="it-IT" sz="2800" dirty="0" smtClean="0"/>
          </a:p>
          <a:p>
            <a:endParaRPr lang="it-IT" sz="2800" dirty="0" smtClean="0"/>
          </a:p>
          <a:p>
            <a:r>
              <a:rPr lang="it-IT" sz="2800" dirty="0" smtClean="0"/>
              <a:t>Ma questa tesi non fu accettata: i signori erano coinvolti? No! Forse erano </a:t>
            </a:r>
            <a:r>
              <a:rPr lang="it-IT" sz="2800" dirty="0" err="1" smtClean="0"/>
              <a:t>vittime…</a:t>
            </a:r>
            <a:r>
              <a:rPr lang="it-IT" sz="2800" dirty="0" smtClean="0"/>
              <a:t> </a:t>
            </a:r>
          </a:p>
          <a:p>
            <a:pPr algn="just"/>
            <a:r>
              <a:rPr lang="it-IT" sz="2800" dirty="0" smtClean="0"/>
              <a:t>Insomma: si era disposti a riconoscere l’esistenza di una bassa mafia, ma non quella di </a:t>
            </a:r>
            <a:r>
              <a:rPr lang="it-IT" sz="2800" i="1" u="sng" dirty="0" smtClean="0"/>
              <a:t>un’alta mafia</a:t>
            </a:r>
            <a:r>
              <a:rPr lang="it-IT" sz="2800" dirty="0" smtClean="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3108543"/>
          </a:xfrm>
          <a:prstGeom prst="rect">
            <a:avLst/>
          </a:prstGeom>
          <a:noFill/>
        </p:spPr>
        <p:txBody>
          <a:bodyPr wrap="square" rtlCol="0">
            <a:spAutoFit/>
          </a:bodyPr>
          <a:lstStyle/>
          <a:p>
            <a:pPr algn="r"/>
            <a:r>
              <a:rPr lang="it-IT" sz="2800" i="1" dirty="0" smtClean="0"/>
              <a:t>La soluzione proposta da </a:t>
            </a:r>
            <a:r>
              <a:rPr lang="it-IT" sz="2800" i="1" dirty="0" err="1" smtClean="0"/>
              <a:t>Sonnino</a:t>
            </a:r>
            <a:r>
              <a:rPr lang="it-IT" sz="2800" i="1" dirty="0" smtClean="0"/>
              <a:t>? </a:t>
            </a:r>
          </a:p>
          <a:p>
            <a:endParaRPr lang="it-IT" sz="2800" dirty="0" smtClean="0"/>
          </a:p>
          <a:p>
            <a:r>
              <a:rPr lang="it-IT" sz="2800" dirty="0" smtClean="0"/>
              <a:t>Lo Stato “per salvar la Sicilia”, avrebbe dovuto “</a:t>
            </a:r>
            <a:r>
              <a:rPr lang="it-IT" sz="2800" i="1" u="sng" dirty="0" smtClean="0"/>
              <a:t>governarla senza la cooperazione dei siciliani</a:t>
            </a:r>
            <a:r>
              <a:rPr lang="it-IT" sz="2800" dirty="0" smtClean="0"/>
              <a:t>”. </a:t>
            </a:r>
          </a:p>
          <a:p>
            <a:endParaRPr lang="it-IT" sz="2800" dirty="0" smtClean="0"/>
          </a:p>
          <a:p>
            <a:r>
              <a:rPr lang="it-IT" sz="2800" dirty="0" smtClean="0"/>
              <a:t>Parole forti e inattuabili. La linea che prevalse, fu quella dell’</a:t>
            </a:r>
            <a:r>
              <a:rPr lang="it-IT" sz="2800" b="1" dirty="0" smtClean="0"/>
              <a:t>occultamento del fenomeno mafioso</a:t>
            </a:r>
            <a:r>
              <a:rPr lang="it-IT" sz="2800" dirty="0" smtClean="0"/>
              <a:t>.</a:t>
            </a:r>
            <a:endParaRPr lang="it-IT" sz="2800" dirty="0"/>
          </a:p>
        </p:txBody>
      </p:sp>
      <p:pic>
        <p:nvPicPr>
          <p:cNvPr id="31746" name="Picture 2"/>
          <p:cNvPicPr>
            <a:picLocks noChangeAspect="1" noChangeArrowheads="1"/>
          </p:cNvPicPr>
          <p:nvPr/>
        </p:nvPicPr>
        <p:blipFill>
          <a:blip r:embed="rId2" cstate="print"/>
          <a:srcRect/>
          <a:stretch>
            <a:fillRect/>
          </a:stretch>
        </p:blipFill>
        <p:spPr bwMode="auto">
          <a:xfrm>
            <a:off x="2843808" y="4005064"/>
            <a:ext cx="3361556" cy="2521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836712"/>
            <a:ext cx="7776864" cy="3108543"/>
          </a:xfrm>
          <a:prstGeom prst="rect">
            <a:avLst/>
          </a:prstGeom>
          <a:noFill/>
        </p:spPr>
        <p:txBody>
          <a:bodyPr wrap="square" rtlCol="0">
            <a:spAutoFit/>
          </a:bodyPr>
          <a:lstStyle/>
          <a:p>
            <a:r>
              <a:rPr lang="it-IT" sz="2800" dirty="0" smtClean="0"/>
              <a:t>L’alta mafia a questo punto:</a:t>
            </a:r>
          </a:p>
          <a:p>
            <a:endParaRPr lang="it-IT" sz="2800" dirty="0" smtClean="0"/>
          </a:p>
          <a:p>
            <a:pPr>
              <a:buFont typeface="Arial" pitchFamily="34" charset="0"/>
              <a:buChar char="•"/>
            </a:pPr>
            <a:r>
              <a:rPr lang="it-IT" sz="2800" dirty="0" smtClean="0"/>
              <a:t> Comincia a vedere nel brigantaggio un fattore di </a:t>
            </a:r>
            <a:r>
              <a:rPr lang="it-IT" sz="2800" b="1" dirty="0" smtClean="0"/>
              <a:t>instabilità</a:t>
            </a:r>
          </a:p>
          <a:p>
            <a:endParaRPr lang="it-IT" sz="2800" dirty="0" smtClean="0"/>
          </a:p>
          <a:p>
            <a:pPr>
              <a:buFont typeface="Arial" pitchFamily="34" charset="0"/>
              <a:buChar char="•"/>
            </a:pPr>
            <a:r>
              <a:rPr lang="it-IT" sz="2800" dirty="0" smtClean="0"/>
              <a:t> e fa una sorta di patto, </a:t>
            </a:r>
            <a:r>
              <a:rPr lang="it-IT" sz="2800" i="1" u="sng" dirty="0" smtClean="0"/>
              <a:t>concedendo</a:t>
            </a:r>
            <a:r>
              <a:rPr lang="it-IT" sz="2800" dirty="0" smtClean="0"/>
              <a:t> qualcosa allo Stato</a:t>
            </a:r>
            <a:endParaRPr lang="it-IT"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476672"/>
            <a:ext cx="7704856" cy="5262979"/>
          </a:xfrm>
          <a:prstGeom prst="rect">
            <a:avLst/>
          </a:prstGeom>
          <a:noFill/>
        </p:spPr>
        <p:txBody>
          <a:bodyPr wrap="square" rtlCol="0">
            <a:spAutoFit/>
          </a:bodyPr>
          <a:lstStyle/>
          <a:p>
            <a:pPr algn="just"/>
            <a:r>
              <a:rPr lang="it-IT" sz="2800" dirty="0" smtClean="0"/>
              <a:t>Inizia così la più importante operazione di polizia dello Stato unitario. </a:t>
            </a:r>
          </a:p>
          <a:p>
            <a:pPr algn="just"/>
            <a:r>
              <a:rPr lang="it-IT" sz="2800" dirty="0" smtClean="0"/>
              <a:t>In </a:t>
            </a:r>
            <a:r>
              <a:rPr lang="it-IT" sz="2800" b="1" u="sng" dirty="0" smtClean="0"/>
              <a:t>soli nove mesi </a:t>
            </a:r>
            <a:r>
              <a:rPr lang="it-IT" sz="2800" dirty="0" smtClean="0"/>
              <a:t>si riuscì a smantellare l’intera rete di briganti. </a:t>
            </a:r>
          </a:p>
          <a:p>
            <a:pPr algn="r"/>
            <a:r>
              <a:rPr lang="it-IT" sz="2800" i="1" dirty="0" smtClean="0"/>
              <a:t>Possibile? Certo: la mafia non li proteggeva più.</a:t>
            </a:r>
          </a:p>
          <a:p>
            <a:endParaRPr lang="it-IT" sz="2800" dirty="0" smtClean="0"/>
          </a:p>
          <a:p>
            <a:pPr algn="just"/>
            <a:r>
              <a:rPr lang="it-IT" sz="2800" dirty="0" smtClean="0"/>
              <a:t>La campagna di polizia avrebbe poi voluto puntare più in alto, </a:t>
            </a:r>
            <a:r>
              <a:rPr lang="it-IT" sz="2800" b="1" dirty="0" smtClean="0"/>
              <a:t>all’alta mafia</a:t>
            </a:r>
            <a:r>
              <a:rPr lang="it-IT" sz="2800" dirty="0" smtClean="0"/>
              <a:t>: ma allora arrivarono gli </a:t>
            </a:r>
            <a:r>
              <a:rPr lang="it-IT" sz="2800" b="1" dirty="0" smtClean="0"/>
              <a:t>ostacoli</a:t>
            </a:r>
            <a:r>
              <a:rPr lang="it-IT" sz="2800" dirty="0" smtClean="0"/>
              <a:t> e ci si dovette fermare. </a:t>
            </a:r>
          </a:p>
          <a:p>
            <a:pPr algn="just"/>
            <a:endParaRPr lang="it-IT" sz="2800" dirty="0" smtClean="0"/>
          </a:p>
          <a:p>
            <a:pPr algn="just"/>
            <a:r>
              <a:rPr lang="it-IT" sz="2800" dirty="0" smtClean="0"/>
              <a:t>In pratica, era stata la stessa alta mafia ad avere l’occulta regia di tutta l’operazione</a:t>
            </a:r>
            <a:endParaRPr lang="it-IT"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04664"/>
            <a:ext cx="7920880" cy="5693866"/>
          </a:xfrm>
          <a:prstGeom prst="rect">
            <a:avLst/>
          </a:prstGeom>
          <a:noFill/>
        </p:spPr>
        <p:txBody>
          <a:bodyPr wrap="square" rtlCol="0">
            <a:spAutoFit/>
          </a:bodyPr>
          <a:lstStyle/>
          <a:p>
            <a:r>
              <a:rPr lang="it-IT" sz="2800" dirty="0" smtClean="0"/>
              <a:t>Movimento dei </a:t>
            </a:r>
            <a:r>
              <a:rPr lang="it-IT" sz="2800" b="1" dirty="0" smtClean="0">
                <a:solidFill>
                  <a:srgbClr val="FF0000"/>
                </a:solidFill>
                <a:effectLst>
                  <a:outerShdw blurRad="38100" dist="38100" dir="2700000" algn="tl">
                    <a:srgbClr val="000000">
                      <a:alpha val="43137"/>
                    </a:srgbClr>
                  </a:outerShdw>
                </a:effectLst>
              </a:rPr>
              <a:t>FASCI SICILIANI </a:t>
            </a:r>
            <a:r>
              <a:rPr lang="it-IT" sz="2800" dirty="0" smtClean="0"/>
              <a:t>(1888)</a:t>
            </a:r>
          </a:p>
          <a:p>
            <a:pPr algn="just"/>
            <a:r>
              <a:rPr lang="it-IT" sz="2800" dirty="0" smtClean="0"/>
              <a:t>Associazioni che riuniscono il maggior numero possibile di </a:t>
            </a:r>
            <a:r>
              <a:rPr lang="it-IT" sz="2800" b="1" dirty="0" smtClean="0"/>
              <a:t>lavoratori</a:t>
            </a:r>
            <a:r>
              <a:rPr lang="it-IT" sz="2800" dirty="0" smtClean="0"/>
              <a:t> (in maggioranza contadini, viste le caratteristiche siciliane) per ottenere miglioramenti contrattuali e salariali. Con la nascita del </a:t>
            </a:r>
            <a:r>
              <a:rPr lang="it-IT" sz="2800" b="1" dirty="0" smtClean="0"/>
              <a:t>socialismo</a:t>
            </a:r>
            <a:r>
              <a:rPr lang="it-IT" sz="2800" dirty="0" smtClean="0"/>
              <a:t> il movimento diventa ancor più coeso.</a:t>
            </a:r>
          </a:p>
          <a:p>
            <a:endParaRPr lang="it-IT" sz="2800" dirty="0" smtClean="0"/>
          </a:p>
          <a:p>
            <a:pPr algn="just"/>
            <a:r>
              <a:rPr lang="it-IT" sz="2800" dirty="0" smtClean="0"/>
              <a:t>Risultato: </a:t>
            </a:r>
            <a:r>
              <a:rPr lang="it-IT" sz="2800" b="1" dirty="0" smtClean="0">
                <a:effectLst>
                  <a:outerShdw blurRad="38100" dist="38100" dir="2700000" algn="tl">
                    <a:srgbClr val="000000">
                      <a:alpha val="43137"/>
                    </a:srgbClr>
                  </a:outerShdw>
                </a:effectLst>
              </a:rPr>
              <a:t>panico dei ceti dominanti</a:t>
            </a:r>
            <a:r>
              <a:rPr lang="it-IT" sz="2800" dirty="0" smtClean="0"/>
              <a:t>.</a:t>
            </a:r>
          </a:p>
          <a:p>
            <a:pPr algn="just"/>
            <a:r>
              <a:rPr lang="it-IT" sz="2800" dirty="0" smtClean="0"/>
              <a:t>Contro i fasci si invoca il pugno di </a:t>
            </a:r>
          </a:p>
          <a:p>
            <a:pPr algn="just"/>
            <a:r>
              <a:rPr lang="it-IT" sz="2800" dirty="0" smtClean="0"/>
              <a:t>ferro da parte del governo: viene </a:t>
            </a:r>
          </a:p>
          <a:p>
            <a:pPr algn="just"/>
            <a:r>
              <a:rPr lang="it-IT" sz="2800" dirty="0" smtClean="0"/>
              <a:t>proclamato lo stato d’assedio e la</a:t>
            </a:r>
          </a:p>
          <a:p>
            <a:pPr algn="just"/>
            <a:r>
              <a:rPr lang="it-IT" sz="2800" dirty="0" smtClean="0"/>
              <a:t> </a:t>
            </a:r>
            <a:r>
              <a:rPr lang="it-IT" sz="2800" b="1" dirty="0" smtClean="0"/>
              <a:t>repressione fu durissima </a:t>
            </a:r>
            <a:r>
              <a:rPr lang="it-IT" sz="2800" dirty="0" smtClean="0"/>
              <a:t>(a </a:t>
            </a:r>
          </a:p>
          <a:p>
            <a:pPr algn="just"/>
            <a:r>
              <a:rPr lang="it-IT" sz="2800" dirty="0" smtClean="0"/>
              <a:t>Occuparsene fu </a:t>
            </a:r>
            <a:r>
              <a:rPr lang="it-IT" sz="2800" b="1" dirty="0" smtClean="0"/>
              <a:t>Crispi</a:t>
            </a:r>
            <a:r>
              <a:rPr lang="it-IT" sz="2800" dirty="0" smtClean="0"/>
              <a:t>)</a:t>
            </a:r>
            <a:endParaRPr lang="it-IT" sz="2800" dirty="0"/>
          </a:p>
        </p:txBody>
      </p:sp>
      <p:pic>
        <p:nvPicPr>
          <p:cNvPr id="33794" name="Picture 2"/>
          <p:cNvPicPr>
            <a:picLocks noChangeAspect="1" noChangeArrowheads="1"/>
          </p:cNvPicPr>
          <p:nvPr/>
        </p:nvPicPr>
        <p:blipFill>
          <a:blip r:embed="rId2" cstate="print"/>
          <a:srcRect/>
          <a:stretch>
            <a:fillRect/>
          </a:stretch>
        </p:blipFill>
        <p:spPr bwMode="auto">
          <a:xfrm>
            <a:off x="5724128" y="4077072"/>
            <a:ext cx="2668833" cy="2037209"/>
          </a:xfrm>
          <a:prstGeom prst="rect">
            <a:avLst/>
          </a:prstGeom>
          <a:noFill/>
          <a:ln w="9525">
            <a:noFill/>
            <a:miter lim="800000"/>
            <a:headEnd/>
            <a:tailEnd/>
          </a:ln>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836712"/>
            <a:ext cx="7704856" cy="5262979"/>
          </a:xfrm>
          <a:prstGeom prst="rect">
            <a:avLst/>
          </a:prstGeom>
          <a:noFill/>
        </p:spPr>
        <p:txBody>
          <a:bodyPr wrap="square" rtlCol="0">
            <a:spAutoFit/>
          </a:bodyPr>
          <a:lstStyle/>
          <a:p>
            <a:pPr algn="just"/>
            <a:r>
              <a:rPr lang="it-IT" sz="2800" dirty="0" smtClean="0"/>
              <a:t>Ma per la mafia andava risolta</a:t>
            </a:r>
          </a:p>
          <a:p>
            <a:pPr algn="just"/>
            <a:r>
              <a:rPr lang="it-IT" sz="2800" dirty="0" smtClean="0"/>
              <a:t> anche un’altra questione.</a:t>
            </a:r>
          </a:p>
          <a:p>
            <a:pPr algn="just"/>
            <a:endParaRPr lang="it-IT" sz="2800" dirty="0" smtClean="0"/>
          </a:p>
          <a:p>
            <a:pPr algn="just"/>
            <a:endParaRPr lang="it-IT" sz="2800" dirty="0" smtClean="0"/>
          </a:p>
          <a:p>
            <a:pPr algn="just"/>
            <a:r>
              <a:rPr lang="it-IT" sz="2800" dirty="0" smtClean="0"/>
              <a:t>Il nuovo direttore del </a:t>
            </a:r>
            <a:r>
              <a:rPr lang="it-IT" sz="2800" dirty="0" smtClean="0">
                <a:effectLst>
                  <a:outerShdw blurRad="38100" dist="38100" dir="2700000" algn="tl">
                    <a:srgbClr val="000000">
                      <a:alpha val="43137"/>
                    </a:srgbClr>
                  </a:outerShdw>
                </a:effectLst>
              </a:rPr>
              <a:t>Banco di Sicilia </a:t>
            </a:r>
            <a:r>
              <a:rPr lang="it-IT" sz="2800" dirty="0" smtClean="0"/>
              <a:t>(</a:t>
            </a:r>
            <a:r>
              <a:rPr lang="it-IT" sz="2800" b="1" dirty="0" err="1" smtClean="0"/>
              <a:t>Notarbartolo</a:t>
            </a:r>
            <a:r>
              <a:rPr lang="it-IT" sz="2800" dirty="0" smtClean="0"/>
              <a:t>) stava </a:t>
            </a:r>
            <a:r>
              <a:rPr lang="it-IT" sz="2800" u="sng" dirty="0" smtClean="0"/>
              <a:t>mettendo in discussione tutti gli interessi e gli intrighi finanziari </a:t>
            </a:r>
            <a:r>
              <a:rPr lang="it-IT" sz="2800" dirty="0" smtClean="0"/>
              <a:t>all’interno di quello che era un punto nevralgico della finanza siciliana. </a:t>
            </a:r>
          </a:p>
          <a:p>
            <a:pPr algn="just"/>
            <a:endParaRPr lang="it-IT" sz="2800" dirty="0" smtClean="0"/>
          </a:p>
          <a:p>
            <a:pPr algn="just"/>
            <a:r>
              <a:rPr lang="it-IT" sz="2800" dirty="0" smtClean="0"/>
              <a:t>Chi era </a:t>
            </a:r>
            <a:r>
              <a:rPr lang="it-IT" sz="2800" b="1" dirty="0" smtClean="0"/>
              <a:t>protetto</a:t>
            </a:r>
            <a:r>
              <a:rPr lang="it-IT" sz="2800" dirty="0" smtClean="0"/>
              <a:t> dalla politica otteneva infatti ogni </a:t>
            </a:r>
            <a:r>
              <a:rPr lang="it-IT" sz="2800" b="1" dirty="0" smtClean="0"/>
              <a:t>favore finanziario</a:t>
            </a:r>
            <a:r>
              <a:rPr lang="it-IT" sz="2800" dirty="0" smtClean="0"/>
              <a:t>: </a:t>
            </a:r>
            <a:r>
              <a:rPr lang="it-IT" sz="2800" dirty="0" err="1" smtClean="0"/>
              <a:t>Notarbartolo</a:t>
            </a:r>
            <a:r>
              <a:rPr lang="it-IT" sz="2800" dirty="0" smtClean="0"/>
              <a:t> stava provando a distruggere il clientelismo mafioso.</a:t>
            </a:r>
            <a:endParaRPr lang="it-IT" sz="2800" dirty="0"/>
          </a:p>
        </p:txBody>
      </p:sp>
      <p:pic>
        <p:nvPicPr>
          <p:cNvPr id="34818" name="Picture 2"/>
          <p:cNvPicPr>
            <a:picLocks noChangeAspect="1" noChangeArrowheads="1"/>
          </p:cNvPicPr>
          <p:nvPr/>
        </p:nvPicPr>
        <p:blipFill>
          <a:blip r:embed="rId2" cstate="print"/>
          <a:srcRect/>
          <a:stretch>
            <a:fillRect/>
          </a:stretch>
        </p:blipFill>
        <p:spPr bwMode="auto">
          <a:xfrm>
            <a:off x="5940152" y="404664"/>
            <a:ext cx="1962150" cy="19431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076056" y="1484784"/>
            <a:ext cx="1933947" cy="1117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355976" y="764704"/>
            <a:ext cx="4248472" cy="5262979"/>
          </a:xfrm>
          <a:prstGeom prst="rect">
            <a:avLst/>
          </a:prstGeom>
          <a:noFill/>
        </p:spPr>
        <p:txBody>
          <a:bodyPr wrap="square" rtlCol="0">
            <a:spAutoFit/>
          </a:bodyPr>
          <a:lstStyle/>
          <a:p>
            <a:pPr algn="just"/>
            <a:r>
              <a:rPr lang="it-IT" sz="2800" dirty="0" smtClean="0"/>
              <a:t>Il 2 febbraio 1893, su una carrozza del treno, alcuni sicari </a:t>
            </a:r>
            <a:r>
              <a:rPr lang="it-IT" sz="2800" b="1" dirty="0" smtClean="0"/>
              <a:t>uccisero</a:t>
            </a:r>
            <a:r>
              <a:rPr lang="it-IT" sz="2800" dirty="0" smtClean="0"/>
              <a:t> </a:t>
            </a:r>
            <a:r>
              <a:rPr lang="it-IT" sz="2800" dirty="0" err="1" smtClean="0"/>
              <a:t>Notarbartolo</a:t>
            </a:r>
            <a:r>
              <a:rPr lang="it-IT" sz="2800" dirty="0" smtClean="0"/>
              <a:t> con decine di pugnalate, liberandosi poi del cadavere gettandolo dal finestrino. Gli </a:t>
            </a:r>
            <a:r>
              <a:rPr lang="it-IT" sz="2800" b="1" dirty="0" smtClean="0"/>
              <a:t>esecutori</a:t>
            </a:r>
            <a:r>
              <a:rPr lang="it-IT" sz="2800" dirty="0" smtClean="0"/>
              <a:t> vennero trovati. Ma i </a:t>
            </a:r>
            <a:r>
              <a:rPr lang="it-IT" sz="2800" b="1" dirty="0" smtClean="0"/>
              <a:t>mandanti</a:t>
            </a:r>
            <a:r>
              <a:rPr lang="it-IT" sz="2800" dirty="0" smtClean="0"/>
              <a:t>? Sembrava che ci si dovesse rassegnare al mistero, come accade classicamente per i delitti di </a:t>
            </a:r>
            <a:r>
              <a:rPr lang="it-IT" sz="2800" dirty="0" err="1" smtClean="0"/>
              <a:t>mafia…</a:t>
            </a:r>
            <a:r>
              <a:rPr lang="it-IT" sz="2800" dirty="0" smtClean="0"/>
              <a:t> </a:t>
            </a:r>
            <a:endParaRPr lang="it-IT" sz="2800" dirty="0"/>
          </a:p>
        </p:txBody>
      </p:sp>
      <p:pic>
        <p:nvPicPr>
          <p:cNvPr id="2050" name="Picture 2"/>
          <p:cNvPicPr>
            <a:picLocks noChangeAspect="1" noChangeArrowheads="1"/>
          </p:cNvPicPr>
          <p:nvPr/>
        </p:nvPicPr>
        <p:blipFill>
          <a:blip r:embed="rId2" cstate="print"/>
          <a:srcRect/>
          <a:stretch>
            <a:fillRect/>
          </a:stretch>
        </p:blipFill>
        <p:spPr bwMode="auto">
          <a:xfrm>
            <a:off x="251520" y="836712"/>
            <a:ext cx="3810000"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04664"/>
            <a:ext cx="7776864" cy="5693866"/>
          </a:xfrm>
          <a:prstGeom prst="rect">
            <a:avLst/>
          </a:prstGeom>
          <a:noFill/>
        </p:spPr>
        <p:txBody>
          <a:bodyPr wrap="square" rtlCol="0">
            <a:spAutoFit/>
          </a:bodyPr>
          <a:lstStyle/>
          <a:p>
            <a:pPr algn="just"/>
            <a:r>
              <a:rPr lang="it-IT" sz="2800" dirty="0" smtClean="0"/>
              <a:t>Poi le indagini si accentrarono su un personaggio dell’alta mafia, Raffaele </a:t>
            </a:r>
            <a:r>
              <a:rPr lang="it-IT" sz="2800" b="1" dirty="0" err="1" smtClean="0">
                <a:effectLst>
                  <a:outerShdw blurRad="38100" dist="38100" dir="2700000" algn="tl">
                    <a:srgbClr val="000000">
                      <a:alpha val="43137"/>
                    </a:srgbClr>
                  </a:outerShdw>
                </a:effectLst>
              </a:rPr>
              <a:t>Palizzolo</a:t>
            </a:r>
            <a:r>
              <a:rPr lang="it-IT" sz="2800" dirty="0" smtClean="0"/>
              <a:t>, condannato nel 1902. </a:t>
            </a:r>
          </a:p>
          <a:p>
            <a:pPr algn="just"/>
            <a:endParaRPr lang="it-IT" sz="2800" dirty="0" smtClean="0"/>
          </a:p>
          <a:p>
            <a:pPr algn="just"/>
            <a:r>
              <a:rPr lang="it-IT" sz="2800" dirty="0" smtClean="0"/>
              <a:t>L’inchiesta mise in luce molti </a:t>
            </a:r>
            <a:r>
              <a:rPr lang="it-IT" sz="2800" b="1" dirty="0" smtClean="0"/>
              <a:t>rapporti tra </a:t>
            </a:r>
          </a:p>
          <a:p>
            <a:pPr algn="just"/>
            <a:r>
              <a:rPr lang="it-IT" sz="2800" b="1" dirty="0" smtClean="0"/>
              <a:t>alta-mafia </a:t>
            </a:r>
            <a:r>
              <a:rPr lang="it-IT" sz="2800" dirty="0" smtClean="0"/>
              <a:t>(baroni/borghesi)</a:t>
            </a:r>
            <a:r>
              <a:rPr lang="it-IT" sz="2800" b="1" dirty="0" smtClean="0"/>
              <a:t> e politica</a:t>
            </a:r>
            <a:r>
              <a:rPr lang="it-IT" sz="2800" dirty="0" smtClean="0"/>
              <a:t>. </a:t>
            </a:r>
          </a:p>
          <a:p>
            <a:pPr algn="just"/>
            <a:endParaRPr lang="it-IT" sz="2800" dirty="0" smtClean="0"/>
          </a:p>
          <a:p>
            <a:pPr algn="just"/>
            <a:r>
              <a:rPr lang="it-IT" sz="2800" dirty="0" smtClean="0"/>
              <a:t>La </a:t>
            </a:r>
            <a:r>
              <a:rPr lang="it-IT" sz="2800" u="sng" dirty="0" smtClean="0"/>
              <a:t>risposta</a:t>
            </a:r>
            <a:r>
              <a:rPr lang="it-IT" sz="2800" dirty="0" smtClean="0"/>
              <a:t> dei mafiosi non si fece attendere: Il </a:t>
            </a:r>
            <a:r>
              <a:rPr lang="it-IT" sz="2800" b="1" dirty="0" err="1" smtClean="0"/>
              <a:t>Palizzolo</a:t>
            </a:r>
            <a:r>
              <a:rPr lang="it-IT" sz="2800" dirty="0" smtClean="0"/>
              <a:t> fu innalzato a </a:t>
            </a:r>
            <a:r>
              <a:rPr lang="it-IT" sz="2800" b="1" dirty="0" smtClean="0"/>
              <a:t>simbolo dei diritti siciliani offesi </a:t>
            </a:r>
            <a:r>
              <a:rPr lang="it-IT" sz="2800" dirty="0" smtClean="0"/>
              <a:t>dai settentrionali; la sua condanna fu dipinta come un attentato alla Sicilia. </a:t>
            </a:r>
          </a:p>
          <a:p>
            <a:pPr algn="just"/>
            <a:endParaRPr lang="it-IT" sz="2800" dirty="0" smtClean="0"/>
          </a:p>
          <a:p>
            <a:pPr algn="just"/>
            <a:r>
              <a:rPr lang="it-IT" sz="2800" dirty="0" smtClean="0"/>
              <a:t>Il </a:t>
            </a:r>
            <a:r>
              <a:rPr lang="it-IT" sz="2800" b="1" dirty="0" smtClean="0"/>
              <a:t>rischio della </a:t>
            </a:r>
            <a:r>
              <a:rPr lang="it-IT" sz="2800" b="1" dirty="0" smtClean="0">
                <a:solidFill>
                  <a:srgbClr val="FF0000"/>
                </a:solidFill>
              </a:rPr>
              <a:t>secessione</a:t>
            </a:r>
            <a:r>
              <a:rPr lang="it-IT" sz="2800" b="1" dirty="0" smtClean="0"/>
              <a:t> </a:t>
            </a:r>
            <a:r>
              <a:rPr lang="it-IT" sz="2800" dirty="0" smtClean="0"/>
              <a:t>era evidente.</a:t>
            </a:r>
            <a:endParaRPr lang="it-IT" sz="2800" dirty="0"/>
          </a:p>
        </p:txBody>
      </p:sp>
      <p:pic>
        <p:nvPicPr>
          <p:cNvPr id="3074" name="Picture 2"/>
          <p:cNvPicPr>
            <a:picLocks noChangeAspect="1" noChangeArrowheads="1"/>
          </p:cNvPicPr>
          <p:nvPr/>
        </p:nvPicPr>
        <p:blipFill>
          <a:blip r:embed="rId2" cstate="print"/>
          <a:srcRect/>
          <a:stretch>
            <a:fillRect/>
          </a:stretch>
        </p:blipFill>
        <p:spPr bwMode="auto">
          <a:xfrm>
            <a:off x="7164288" y="1340768"/>
            <a:ext cx="1368875"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093428"/>
          </a:xfrm>
          <a:prstGeom prst="rect">
            <a:avLst/>
          </a:prstGeom>
          <a:noFill/>
        </p:spPr>
        <p:txBody>
          <a:bodyPr wrap="square" rtlCol="0">
            <a:spAutoFit/>
          </a:bodyPr>
          <a:lstStyle/>
          <a:p>
            <a:r>
              <a:rPr lang="it-IT" sz="2800" dirty="0"/>
              <a:t>La mafia è un fenomeno </a:t>
            </a:r>
            <a:r>
              <a:rPr lang="it-IT" sz="3600" b="1" dirty="0">
                <a:solidFill>
                  <a:srgbClr val="FF0000"/>
                </a:solidFill>
                <a:effectLst>
                  <a:outerShdw blurRad="38100" dist="38100" dir="2700000" algn="tl">
                    <a:srgbClr val="000000">
                      <a:alpha val="43137"/>
                    </a:srgbClr>
                  </a:outerShdw>
                </a:effectLst>
              </a:rPr>
              <a:t>siciliano</a:t>
            </a:r>
            <a:r>
              <a:rPr lang="it-IT" sz="2800" dirty="0"/>
              <a:t>. </a:t>
            </a:r>
            <a:endParaRPr lang="it-IT" sz="2800" dirty="0" smtClean="0"/>
          </a:p>
          <a:p>
            <a:endParaRPr lang="it-IT" sz="2800" dirty="0"/>
          </a:p>
          <a:p>
            <a:r>
              <a:rPr lang="it-IT" sz="2800" dirty="0" smtClean="0"/>
              <a:t>Quella </a:t>
            </a:r>
            <a:r>
              <a:rPr lang="it-IT" sz="2800" b="1" dirty="0"/>
              <a:t>americana</a:t>
            </a:r>
            <a:r>
              <a:rPr lang="it-IT" sz="2800" dirty="0"/>
              <a:t> è </a:t>
            </a:r>
            <a:r>
              <a:rPr lang="it-IT" sz="2800" dirty="0" smtClean="0"/>
              <a:t>frutto </a:t>
            </a:r>
            <a:r>
              <a:rPr lang="it-IT" sz="2800" dirty="0"/>
              <a:t>di </a:t>
            </a:r>
            <a:r>
              <a:rPr lang="it-IT" sz="2800" dirty="0" smtClean="0"/>
              <a:t>“esportazione”, </a:t>
            </a:r>
            <a:r>
              <a:rPr lang="it-IT" sz="2800" dirty="0"/>
              <a:t>dei tanti siciliani emigrati laggiù. </a:t>
            </a:r>
            <a:endParaRPr lang="it-IT" sz="2800" dirty="0" smtClean="0"/>
          </a:p>
          <a:p>
            <a:endParaRPr lang="it-IT" sz="2800" dirty="0"/>
          </a:p>
          <a:p>
            <a:r>
              <a:rPr lang="it-IT" sz="2800" dirty="0" smtClean="0"/>
              <a:t>Le </a:t>
            </a:r>
            <a:r>
              <a:rPr lang="it-IT" sz="2800" dirty="0"/>
              <a:t>altre “mafie” </a:t>
            </a:r>
            <a:r>
              <a:rPr lang="it-IT" sz="2800" dirty="0" smtClean="0"/>
              <a:t>(’</a:t>
            </a:r>
            <a:r>
              <a:rPr lang="it-IT" sz="2800" b="1" dirty="0" smtClean="0"/>
              <a:t>ndrangheta</a:t>
            </a:r>
            <a:r>
              <a:rPr lang="it-IT" sz="2800" dirty="0" smtClean="0"/>
              <a:t> </a:t>
            </a:r>
            <a:r>
              <a:rPr lang="it-IT" sz="2800" dirty="0"/>
              <a:t>calabrese</a:t>
            </a:r>
            <a:r>
              <a:rPr lang="it-IT" sz="2800" dirty="0" smtClean="0"/>
              <a:t>, </a:t>
            </a:r>
            <a:r>
              <a:rPr lang="it-IT" sz="2800" b="1" dirty="0"/>
              <a:t>camorra</a:t>
            </a:r>
            <a:r>
              <a:rPr lang="it-IT" sz="2800" dirty="0"/>
              <a:t> napoletana, </a:t>
            </a:r>
            <a:r>
              <a:rPr lang="it-IT" sz="2800" dirty="0" smtClean="0"/>
              <a:t>mafia </a:t>
            </a:r>
            <a:r>
              <a:rPr lang="it-IT" sz="2800" b="1" dirty="0"/>
              <a:t>russa e </a:t>
            </a:r>
            <a:r>
              <a:rPr lang="it-IT" sz="2800" b="1" dirty="0" err="1" smtClean="0"/>
              <a:t>cinese</a:t>
            </a:r>
            <a:r>
              <a:rPr lang="it-IT" sz="2800" dirty="0" err="1" smtClean="0"/>
              <a:t>…</a:t>
            </a:r>
            <a:r>
              <a:rPr lang="it-IT" sz="2800" dirty="0" smtClean="0"/>
              <a:t>) </a:t>
            </a:r>
            <a:r>
              <a:rPr lang="it-IT" sz="2800" dirty="0"/>
              <a:t>sono fenomeni leggermente diversi, di natura quasi esclusivamente </a:t>
            </a:r>
            <a:r>
              <a:rPr lang="it-IT" sz="2800" b="1" u="sng" dirty="0"/>
              <a:t>criminale</a:t>
            </a:r>
            <a:r>
              <a:rPr lang="it-IT" sz="2800" dirty="0"/>
              <a:t>.</a:t>
            </a:r>
          </a:p>
        </p:txBody>
      </p:sp>
      <p:pic>
        <p:nvPicPr>
          <p:cNvPr id="16386" name="Picture 2"/>
          <p:cNvPicPr>
            <a:picLocks noChangeAspect="1" noChangeArrowheads="1"/>
          </p:cNvPicPr>
          <p:nvPr/>
        </p:nvPicPr>
        <p:blipFill>
          <a:blip r:embed="rId2" cstate="print"/>
          <a:srcRect/>
          <a:stretch>
            <a:fillRect/>
          </a:stretch>
        </p:blipFill>
        <p:spPr bwMode="auto">
          <a:xfrm>
            <a:off x="6948264" y="404664"/>
            <a:ext cx="1295400"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832092"/>
          </a:xfrm>
          <a:prstGeom prst="rect">
            <a:avLst/>
          </a:prstGeom>
          <a:noFill/>
        </p:spPr>
        <p:txBody>
          <a:bodyPr wrap="square" rtlCol="0">
            <a:spAutoFit/>
          </a:bodyPr>
          <a:lstStyle/>
          <a:p>
            <a:pPr algn="just"/>
            <a:r>
              <a:rPr lang="it-IT" sz="2800" dirty="0" smtClean="0"/>
              <a:t>Quando </a:t>
            </a:r>
            <a:r>
              <a:rPr lang="it-IT" sz="2800" b="1" dirty="0" smtClean="0"/>
              <a:t>Giolitti</a:t>
            </a:r>
            <a:r>
              <a:rPr lang="it-IT" sz="2800" dirty="0" smtClean="0"/>
              <a:t> salì al governo pensò che se i signori siciliani volevano la mafia </a:t>
            </a:r>
            <a:r>
              <a:rPr lang="it-IT" sz="2800" i="1" dirty="0" smtClean="0"/>
              <a:t>potevano </a:t>
            </a:r>
          </a:p>
          <a:p>
            <a:pPr algn="just"/>
            <a:r>
              <a:rPr lang="it-IT" sz="2800" i="1" dirty="0" smtClean="0"/>
              <a:t>pure tenersela</a:t>
            </a:r>
            <a:r>
              <a:rPr lang="it-IT" sz="2800" dirty="0" smtClean="0"/>
              <a:t>, a patto che sostenessero il </a:t>
            </a:r>
          </a:p>
          <a:p>
            <a:pPr algn="just"/>
            <a:r>
              <a:rPr lang="it-IT" sz="2800" dirty="0" smtClean="0"/>
              <a:t>suo </a:t>
            </a:r>
            <a:r>
              <a:rPr lang="it-IT" sz="2800" dirty="0" err="1" smtClean="0"/>
              <a:t>governo…</a:t>
            </a:r>
            <a:r>
              <a:rPr lang="it-IT" sz="2800" dirty="0" smtClean="0"/>
              <a:t> </a:t>
            </a:r>
          </a:p>
          <a:p>
            <a:pPr algn="just"/>
            <a:r>
              <a:rPr lang="it-IT" sz="2800" dirty="0" smtClean="0"/>
              <a:t>Non per nulla Salvemini lo definirà “</a:t>
            </a:r>
            <a:r>
              <a:rPr lang="it-IT" sz="2800" i="1" dirty="0" smtClean="0"/>
              <a:t>ministro della malavita</a:t>
            </a:r>
            <a:r>
              <a:rPr lang="it-IT" sz="2800" dirty="0" smtClean="0"/>
              <a:t>”. </a:t>
            </a:r>
          </a:p>
          <a:p>
            <a:pPr algn="just"/>
            <a:endParaRPr lang="it-IT" sz="2800" dirty="0" smtClean="0"/>
          </a:p>
          <a:p>
            <a:pPr algn="just"/>
            <a:r>
              <a:rPr lang="it-IT" sz="2800" dirty="0" smtClean="0"/>
              <a:t>E il </a:t>
            </a:r>
            <a:r>
              <a:rPr lang="it-IT" sz="2800" b="1" dirty="0" err="1" smtClean="0"/>
              <a:t>Palizzolo</a:t>
            </a:r>
            <a:r>
              <a:rPr lang="it-IT" sz="2800" dirty="0" smtClean="0"/>
              <a:t> che fine fece? La politica ha lunghe </a:t>
            </a:r>
            <a:r>
              <a:rPr lang="it-IT" sz="2800" dirty="0" err="1" smtClean="0"/>
              <a:t>mani…</a:t>
            </a:r>
            <a:r>
              <a:rPr lang="it-IT" sz="2800" dirty="0" smtClean="0"/>
              <a:t> La </a:t>
            </a:r>
            <a:r>
              <a:rPr lang="it-IT" sz="2800" b="1" dirty="0" smtClean="0"/>
              <a:t>Cassazione annullò </a:t>
            </a:r>
            <a:r>
              <a:rPr lang="it-IT" sz="2800" dirty="0" smtClean="0"/>
              <a:t>la prima sentenza: il </a:t>
            </a:r>
            <a:r>
              <a:rPr lang="it-IT" sz="2800" dirty="0" err="1" smtClean="0"/>
              <a:t>Palizzolo</a:t>
            </a:r>
            <a:r>
              <a:rPr lang="it-IT" sz="2800" dirty="0" smtClean="0"/>
              <a:t> fu </a:t>
            </a:r>
            <a:r>
              <a:rPr lang="it-IT" sz="2800" b="1" dirty="0" smtClean="0"/>
              <a:t>assolto</a:t>
            </a:r>
            <a:r>
              <a:rPr lang="it-IT" sz="2800" dirty="0" smtClean="0"/>
              <a:t> in un successivo processo per insufficienza di prove. Tornò da </a:t>
            </a:r>
            <a:r>
              <a:rPr lang="it-IT" sz="2800" b="1" dirty="0" smtClean="0"/>
              <a:t>eroe</a:t>
            </a:r>
            <a:r>
              <a:rPr lang="it-IT" sz="2800" dirty="0" smtClean="0"/>
              <a:t> in Sicilia.</a:t>
            </a:r>
            <a:endParaRPr lang="it-IT" sz="2800" dirty="0"/>
          </a:p>
        </p:txBody>
      </p:sp>
      <p:pic>
        <p:nvPicPr>
          <p:cNvPr id="4098" name="Picture 2"/>
          <p:cNvPicPr>
            <a:picLocks noChangeAspect="1" noChangeArrowheads="1"/>
          </p:cNvPicPr>
          <p:nvPr/>
        </p:nvPicPr>
        <p:blipFill>
          <a:blip r:embed="rId2" cstate="print"/>
          <a:srcRect/>
          <a:stretch>
            <a:fillRect/>
          </a:stretch>
        </p:blipFill>
        <p:spPr bwMode="auto">
          <a:xfrm>
            <a:off x="7452320" y="1412776"/>
            <a:ext cx="1333500" cy="103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olo isoscele 3"/>
          <p:cNvSpPr/>
          <p:nvPr/>
        </p:nvSpPr>
        <p:spPr>
          <a:xfrm>
            <a:off x="683568" y="1412776"/>
            <a:ext cx="2664296" cy="4464496"/>
          </a:xfrm>
          <a:prstGeom prst="triangle">
            <a:avLst/>
          </a:prstGeom>
          <a:ln>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it-IT"/>
          </a:p>
        </p:txBody>
      </p:sp>
      <p:sp>
        <p:nvSpPr>
          <p:cNvPr id="2" name="CasellaDiTesto 1"/>
          <p:cNvSpPr txBox="1"/>
          <p:nvPr/>
        </p:nvSpPr>
        <p:spPr>
          <a:xfrm>
            <a:off x="2987824" y="1052736"/>
            <a:ext cx="5832648" cy="5109091"/>
          </a:xfrm>
          <a:prstGeom prst="rect">
            <a:avLst/>
          </a:prstGeom>
          <a:noFill/>
        </p:spPr>
        <p:txBody>
          <a:bodyPr wrap="square" rtlCol="0">
            <a:spAutoFit/>
          </a:bodyPr>
          <a:lstStyle/>
          <a:p>
            <a:r>
              <a:rPr lang="it-IT" sz="2800" i="1" u="sng" dirty="0" smtClean="0"/>
              <a:t>Organizzazione </a:t>
            </a:r>
            <a:r>
              <a:rPr lang="it-IT" sz="2800" i="1" u="sng" dirty="0" err="1" smtClean="0"/>
              <a:t>gerarchico-piramidale</a:t>
            </a:r>
            <a:r>
              <a:rPr lang="it-IT" sz="2800" dirty="0" smtClean="0"/>
              <a:t>. </a:t>
            </a:r>
          </a:p>
          <a:p>
            <a:pPr>
              <a:buFont typeface="Arial" pitchFamily="34" charset="0"/>
              <a:buChar char="•"/>
            </a:pPr>
            <a:r>
              <a:rPr lang="it-IT" sz="2800" dirty="0" smtClean="0"/>
              <a:t>Al vertice: i grandi proprietari, i </a:t>
            </a:r>
            <a:r>
              <a:rPr lang="it-IT" sz="2800" b="1" dirty="0" smtClean="0"/>
              <a:t>baroni</a:t>
            </a:r>
            <a:r>
              <a:rPr lang="it-IT" sz="2800" dirty="0" smtClean="0"/>
              <a:t> </a:t>
            </a:r>
            <a:r>
              <a:rPr lang="it-IT" dirty="0" smtClean="0"/>
              <a:t>(spesso residenti in città, non si interessavano minimamente delle loro proprietà).</a:t>
            </a:r>
            <a:r>
              <a:rPr lang="it-IT" sz="2800" dirty="0" smtClean="0"/>
              <a:t> </a:t>
            </a:r>
          </a:p>
          <a:p>
            <a:pPr>
              <a:buFont typeface="Arial" pitchFamily="34" charset="0"/>
              <a:buChar char="•"/>
            </a:pPr>
            <a:r>
              <a:rPr lang="it-IT" sz="2800" dirty="0" smtClean="0"/>
              <a:t>Poi troviamo i </a:t>
            </a:r>
            <a:r>
              <a:rPr lang="it-IT" sz="2800" b="1" dirty="0" err="1" smtClean="0"/>
              <a:t>gabellotti</a:t>
            </a:r>
            <a:r>
              <a:rPr lang="it-IT" sz="2800" dirty="0" smtClean="0"/>
              <a:t>: essi affittavano i grandi feudi, che dividevano e subaffittavano a una miriade di contadini, comportandosi da usurai e ricattatori </a:t>
            </a:r>
            <a:r>
              <a:rPr lang="it-IT" sz="2000" dirty="0" smtClean="0"/>
              <a:t>(più sfrutti, più </a:t>
            </a:r>
            <a:r>
              <a:rPr lang="it-IT" sz="2000" dirty="0" err="1" smtClean="0"/>
              <a:t>guadagni…</a:t>
            </a:r>
            <a:r>
              <a:rPr lang="it-IT" sz="2000" dirty="0" smtClean="0"/>
              <a:t>)</a:t>
            </a:r>
            <a:r>
              <a:rPr lang="it-IT" sz="2800" dirty="0" smtClean="0"/>
              <a:t>.</a:t>
            </a:r>
          </a:p>
          <a:p>
            <a:pPr>
              <a:buFont typeface="Arial" pitchFamily="34" charset="0"/>
              <a:buChar char="•"/>
            </a:pPr>
            <a:r>
              <a:rPr lang="it-IT" sz="2800" dirty="0" smtClean="0"/>
              <a:t>Alla base della piramide, una schiera di </a:t>
            </a:r>
            <a:r>
              <a:rPr lang="it-IT" sz="2800" b="1" dirty="0" smtClean="0"/>
              <a:t>contadini</a:t>
            </a:r>
            <a:r>
              <a:rPr lang="it-IT" sz="2800" dirty="0" smtClean="0"/>
              <a:t> più o meno miseri.</a:t>
            </a:r>
            <a:endParaRPr lang="it-IT" sz="2800" dirty="0"/>
          </a:p>
        </p:txBody>
      </p:sp>
      <p:sp>
        <p:nvSpPr>
          <p:cNvPr id="3" name="Rettangolo 2"/>
          <p:cNvSpPr/>
          <p:nvPr/>
        </p:nvSpPr>
        <p:spPr>
          <a:xfrm>
            <a:off x="395536" y="404664"/>
            <a:ext cx="3325398"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it-IT" sz="2800" dirty="0" smtClean="0"/>
              <a:t>Sistema del latifondo </a:t>
            </a:r>
            <a:endParaRPr lang="it-IT" sz="2800" dirty="0"/>
          </a:p>
        </p:txBody>
      </p:sp>
      <p:sp>
        <p:nvSpPr>
          <p:cNvPr id="5" name="CasellaDiTesto 4"/>
          <p:cNvSpPr txBox="1"/>
          <p:nvPr/>
        </p:nvSpPr>
        <p:spPr>
          <a:xfrm>
            <a:off x="611560" y="6237312"/>
            <a:ext cx="792088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dirty="0" smtClean="0"/>
              <a:t>E ove c’erano invece le classiche </a:t>
            </a:r>
            <a:r>
              <a:rPr lang="it-IT" b="1" dirty="0" smtClean="0"/>
              <a:t>miniere</a:t>
            </a:r>
            <a:r>
              <a:rPr lang="it-IT" dirty="0" smtClean="0"/>
              <a:t> di zolfo, il sistema di potere era identico.</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3539430"/>
          </a:xfrm>
          <a:prstGeom prst="rect">
            <a:avLst/>
          </a:prstGeom>
          <a:noFill/>
        </p:spPr>
        <p:txBody>
          <a:bodyPr wrap="square" rtlCol="0">
            <a:spAutoFit/>
          </a:bodyPr>
          <a:lstStyle/>
          <a:p>
            <a:pPr algn="just"/>
            <a:r>
              <a:rPr lang="it-IT" sz="2800" dirty="0" smtClean="0"/>
              <a:t>I </a:t>
            </a:r>
            <a:r>
              <a:rPr lang="it-IT" sz="2800" dirty="0" err="1" smtClean="0"/>
              <a:t>gabellotti</a:t>
            </a:r>
            <a:r>
              <a:rPr lang="it-IT" sz="2800" dirty="0" smtClean="0"/>
              <a:t> appartenevano alla mafia e facevano fronte comune con i baroni. </a:t>
            </a:r>
          </a:p>
          <a:p>
            <a:pPr algn="just"/>
            <a:endParaRPr lang="it-IT" sz="2800" dirty="0" smtClean="0"/>
          </a:p>
          <a:p>
            <a:pPr algn="just"/>
            <a:r>
              <a:rPr lang="it-IT" sz="2800" dirty="0" smtClean="0"/>
              <a:t>Nessuno poteva discutere il loro dominio: per i trasgressori si andava dai “</a:t>
            </a:r>
            <a:r>
              <a:rPr lang="it-IT" sz="2800" b="1" dirty="0" smtClean="0"/>
              <a:t>consigli amichevoli</a:t>
            </a:r>
            <a:r>
              <a:rPr lang="it-IT" sz="2800" dirty="0" smtClean="0"/>
              <a:t>” alle </a:t>
            </a:r>
            <a:r>
              <a:rPr lang="it-IT" sz="2800" b="1" dirty="0" smtClean="0"/>
              <a:t>intimidazioni</a:t>
            </a:r>
            <a:r>
              <a:rPr lang="it-IT" sz="2800" dirty="0" smtClean="0"/>
              <a:t> dirette, e nei casi più gravi a vere e proprie </a:t>
            </a:r>
            <a:r>
              <a:rPr lang="it-IT" sz="2800" b="1" dirty="0" smtClean="0"/>
              <a:t>esecuzioni</a:t>
            </a:r>
            <a:r>
              <a:rPr lang="it-IT" sz="2800" dirty="0" smtClean="0"/>
              <a:t> (con la </a:t>
            </a:r>
            <a:r>
              <a:rPr lang="it-IT" sz="2800" b="1" dirty="0" smtClean="0">
                <a:solidFill>
                  <a:srgbClr val="FF0000"/>
                </a:solidFill>
              </a:rPr>
              <a:t>lupara</a:t>
            </a:r>
            <a:r>
              <a:rPr lang="it-IT" sz="2800" dirty="0" smtClean="0"/>
              <a:t>, il fucile a canne mozze simbolo del potere mafioso).</a:t>
            </a:r>
            <a:endParaRPr lang="it-IT" sz="2800" dirty="0"/>
          </a:p>
        </p:txBody>
      </p:sp>
      <p:pic>
        <p:nvPicPr>
          <p:cNvPr id="5122" name="Picture 2"/>
          <p:cNvPicPr>
            <a:picLocks noChangeAspect="1" noChangeArrowheads="1"/>
          </p:cNvPicPr>
          <p:nvPr/>
        </p:nvPicPr>
        <p:blipFill>
          <a:blip r:embed="rId2" cstate="print"/>
          <a:srcRect/>
          <a:stretch>
            <a:fillRect/>
          </a:stretch>
        </p:blipFill>
        <p:spPr bwMode="auto">
          <a:xfrm>
            <a:off x="3491880" y="4365104"/>
            <a:ext cx="1876598" cy="1876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836712"/>
            <a:ext cx="7704856" cy="4832092"/>
          </a:xfrm>
          <a:prstGeom prst="rect">
            <a:avLst/>
          </a:prstGeom>
          <a:noFill/>
        </p:spPr>
        <p:txBody>
          <a:bodyPr wrap="square" rtlCol="0">
            <a:spAutoFit/>
          </a:bodyPr>
          <a:lstStyle/>
          <a:p>
            <a:pPr algn="just"/>
            <a:r>
              <a:rPr lang="it-IT" sz="2800" i="1" u="sng" dirty="0" smtClean="0"/>
              <a:t>Chi viene eletto, in Sicilia?</a:t>
            </a:r>
          </a:p>
          <a:p>
            <a:pPr algn="just"/>
            <a:r>
              <a:rPr lang="it-IT" sz="2800" dirty="0" smtClean="0"/>
              <a:t>Viene eletto chi è </a:t>
            </a:r>
            <a:r>
              <a:rPr lang="it-IT" sz="2800" b="1" dirty="0" smtClean="0"/>
              <a:t>tollerante</a:t>
            </a:r>
            <a:r>
              <a:rPr lang="it-IT" sz="2800" dirty="0" smtClean="0"/>
              <a:t> e </a:t>
            </a:r>
            <a:r>
              <a:rPr lang="it-IT" sz="2800" b="1" dirty="0" smtClean="0"/>
              <a:t>complice</a:t>
            </a:r>
            <a:r>
              <a:rPr lang="it-IT" sz="2800" dirty="0" smtClean="0"/>
              <a:t> dei mafiosi. Da essi ottiene voti e potere, e poi chiude entrambi gli </a:t>
            </a:r>
            <a:r>
              <a:rPr lang="it-IT" sz="2800" dirty="0" err="1" smtClean="0"/>
              <a:t>occhi…</a:t>
            </a:r>
            <a:r>
              <a:rPr lang="it-IT" sz="2800" dirty="0" smtClean="0"/>
              <a:t> </a:t>
            </a:r>
          </a:p>
          <a:p>
            <a:pPr algn="just"/>
            <a:endParaRPr lang="it-IT" sz="2800" dirty="0" smtClean="0"/>
          </a:p>
          <a:p>
            <a:pPr algn="just"/>
            <a:endParaRPr lang="it-IT" sz="2800" dirty="0" smtClean="0"/>
          </a:p>
          <a:p>
            <a:pPr algn="just"/>
            <a:r>
              <a:rPr lang="it-IT" sz="2800" dirty="0" smtClean="0"/>
              <a:t>Ma il </a:t>
            </a:r>
            <a:r>
              <a:rPr lang="it-IT" sz="2800" b="1" dirty="0" smtClean="0"/>
              <a:t>voto</a:t>
            </a:r>
            <a:r>
              <a:rPr lang="it-IT" sz="2800" dirty="0" smtClean="0"/>
              <a:t> è libero e </a:t>
            </a:r>
            <a:r>
              <a:rPr lang="it-IT" sz="2800" dirty="0" err="1" smtClean="0"/>
              <a:t>segreto…</a:t>
            </a:r>
            <a:r>
              <a:rPr lang="it-IT" sz="2800" dirty="0" smtClean="0"/>
              <a:t> Come </a:t>
            </a:r>
            <a:r>
              <a:rPr lang="it-IT" sz="2800" dirty="0" err="1" smtClean="0"/>
              <a:t>no…</a:t>
            </a:r>
            <a:r>
              <a:rPr lang="it-IT" sz="2800" dirty="0" smtClean="0"/>
              <a:t> I capi-mafia si mettevano vicino alla porta della sala delle elezioni, consegnavano la loro scheda imponendo ai malcapitati elettori di andarla a deporre nell’urna: nessuno aveva il coraggio di opporsi.</a:t>
            </a:r>
            <a:endParaRPr lang="it-IT" sz="2800" dirty="0"/>
          </a:p>
        </p:txBody>
      </p:sp>
      <p:pic>
        <p:nvPicPr>
          <p:cNvPr id="6146" name="Picture 2"/>
          <p:cNvPicPr>
            <a:picLocks noChangeAspect="1" noChangeArrowheads="1"/>
          </p:cNvPicPr>
          <p:nvPr/>
        </p:nvPicPr>
        <p:blipFill>
          <a:blip r:embed="rId2" cstate="print"/>
          <a:srcRect/>
          <a:stretch>
            <a:fillRect/>
          </a:stretch>
        </p:blipFill>
        <p:spPr bwMode="auto">
          <a:xfrm>
            <a:off x="3779912" y="2420888"/>
            <a:ext cx="1407021" cy="938014"/>
          </a:xfrm>
          <a:prstGeom prst="rect">
            <a:avLst/>
          </a:prstGeom>
          <a:noFill/>
          <a:ln w="9525">
            <a:noFill/>
            <a:miter lim="800000"/>
            <a:headEnd/>
            <a:tailEnd/>
          </a:ln>
          <a:effectLst>
            <a:innerShdw blurRad="63500" dist="50800" dir="16200000">
              <a:prstClr val="black">
                <a:alpha val="50000"/>
              </a:prstClr>
            </a:inn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832092"/>
          </a:xfrm>
          <a:prstGeom prst="rect">
            <a:avLst/>
          </a:prstGeom>
          <a:noFill/>
        </p:spPr>
        <p:txBody>
          <a:bodyPr wrap="square" rtlCol="0">
            <a:spAutoFit/>
          </a:bodyPr>
          <a:lstStyle/>
          <a:p>
            <a:r>
              <a:rPr lang="it-IT" sz="2800" dirty="0" smtClean="0"/>
              <a:t>lo </a:t>
            </a:r>
            <a:r>
              <a:rPr lang="it-IT" sz="2800" b="1" dirty="0" smtClean="0"/>
              <a:t>Stato</a:t>
            </a:r>
            <a:r>
              <a:rPr lang="it-IT" sz="2800" dirty="0" smtClean="0"/>
              <a:t>, in età </a:t>
            </a:r>
            <a:r>
              <a:rPr lang="it-IT" sz="2800" b="1" dirty="0" smtClean="0"/>
              <a:t>giolittiana</a:t>
            </a:r>
            <a:r>
              <a:rPr lang="it-IT" sz="2800" dirty="0" smtClean="0"/>
              <a:t>, aveva praticamente </a:t>
            </a:r>
            <a:r>
              <a:rPr lang="it-IT" sz="2800" b="1" dirty="0" smtClean="0"/>
              <a:t>rinunciato</a:t>
            </a:r>
            <a:r>
              <a:rPr lang="it-IT" sz="2800" dirty="0" smtClean="0"/>
              <a:t> ad ogni controllo. </a:t>
            </a:r>
          </a:p>
          <a:p>
            <a:endParaRPr lang="it-IT" sz="2800" dirty="0" smtClean="0"/>
          </a:p>
          <a:p>
            <a:r>
              <a:rPr lang="it-IT" sz="2800" dirty="0" smtClean="0"/>
              <a:t>E la mafia aveva sviluppato ancor </a:t>
            </a:r>
            <a:r>
              <a:rPr lang="it-IT" sz="2800" i="1" u="sng" dirty="0" smtClean="0"/>
              <a:t>più potere</a:t>
            </a:r>
            <a:r>
              <a:rPr lang="it-IT" sz="2800" dirty="0" smtClean="0"/>
              <a:t>: </a:t>
            </a:r>
          </a:p>
          <a:p>
            <a:endParaRPr lang="it-IT" sz="2800" dirty="0" smtClean="0"/>
          </a:p>
          <a:p>
            <a:pPr marL="514350" indent="-514350">
              <a:buAutoNum type="arabicParenR"/>
            </a:pPr>
            <a:r>
              <a:rPr lang="it-IT" sz="2800" dirty="0" smtClean="0"/>
              <a:t>a livello </a:t>
            </a:r>
            <a:r>
              <a:rPr lang="it-IT" sz="2800" b="1" dirty="0" smtClean="0"/>
              <a:t>nazionale</a:t>
            </a:r>
            <a:r>
              <a:rPr lang="it-IT" sz="2800" dirty="0" smtClean="0"/>
              <a:t> (agiva direttamente sui deputati eletti in Parlamento); </a:t>
            </a:r>
          </a:p>
          <a:p>
            <a:pPr marL="514350" indent="-514350">
              <a:buAutoNum type="arabicParenR"/>
            </a:pPr>
            <a:endParaRPr lang="it-IT" sz="2800" dirty="0" smtClean="0"/>
          </a:p>
          <a:p>
            <a:pPr marL="514350" indent="-514350">
              <a:buAutoNum type="arabicParenR"/>
            </a:pPr>
            <a:r>
              <a:rPr lang="it-IT" sz="2800" dirty="0" smtClean="0"/>
              <a:t>a livello </a:t>
            </a:r>
            <a:r>
              <a:rPr lang="it-IT" sz="2800" b="1" dirty="0" smtClean="0"/>
              <a:t>locale</a:t>
            </a:r>
            <a:r>
              <a:rPr lang="it-IT" sz="2800" dirty="0" smtClean="0"/>
              <a:t> (con la partecipazione di chi deteneva le principali cariche amministrative dei vari comuni siciliani).</a:t>
            </a:r>
            <a:endParaRPr lang="it-IT"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836712"/>
            <a:ext cx="7632848" cy="5262979"/>
          </a:xfrm>
          <a:prstGeom prst="rect">
            <a:avLst/>
          </a:prstGeom>
          <a:noFill/>
        </p:spPr>
        <p:txBody>
          <a:bodyPr wrap="square" rtlCol="0">
            <a:spAutoFit/>
          </a:bodyPr>
          <a:lstStyle/>
          <a:p>
            <a:pPr algn="just"/>
            <a:r>
              <a:rPr lang="it-IT" sz="2800" dirty="0" smtClean="0"/>
              <a:t>La </a:t>
            </a:r>
            <a:r>
              <a:rPr lang="it-IT" sz="2800" b="1" u="sng" dirty="0" smtClean="0"/>
              <a:t>vita amministrativa comunale </a:t>
            </a:r>
            <a:r>
              <a:rPr lang="it-IT" sz="2800" dirty="0" smtClean="0"/>
              <a:t>era il centro di numerosi </a:t>
            </a:r>
            <a:r>
              <a:rPr lang="it-IT" sz="2800" b="1" dirty="0" smtClean="0"/>
              <a:t>interessi</a:t>
            </a:r>
            <a:r>
              <a:rPr lang="it-IT" sz="2800" dirty="0" smtClean="0"/>
              <a:t>: </a:t>
            </a:r>
          </a:p>
          <a:p>
            <a:pPr>
              <a:buFont typeface="Arial" pitchFamily="34" charset="0"/>
              <a:buChar char="•"/>
            </a:pPr>
            <a:r>
              <a:rPr lang="it-IT" sz="2800" dirty="0" smtClean="0"/>
              <a:t> la gestione delle tasse (i boss ne erano ovviamente </a:t>
            </a:r>
            <a:r>
              <a:rPr lang="it-IT" sz="2800" dirty="0" err="1" smtClean="0"/>
              <a:t>esentati…</a:t>
            </a:r>
            <a:r>
              <a:rPr lang="it-IT" sz="2800" dirty="0" smtClean="0"/>
              <a:t>); </a:t>
            </a:r>
          </a:p>
          <a:p>
            <a:pPr>
              <a:buFont typeface="Arial" pitchFamily="34" charset="0"/>
              <a:buChar char="•"/>
            </a:pPr>
            <a:r>
              <a:rPr lang="it-IT" sz="2800" dirty="0" smtClean="0"/>
              <a:t> la nomina dei </a:t>
            </a:r>
            <a:r>
              <a:rPr lang="it-IT" sz="2800" dirty="0" err="1" smtClean="0"/>
              <a:t>gabellotti</a:t>
            </a:r>
            <a:r>
              <a:rPr lang="it-IT" sz="2800" dirty="0" smtClean="0"/>
              <a:t> per le terre comunali; </a:t>
            </a:r>
          </a:p>
          <a:p>
            <a:pPr>
              <a:buFont typeface="Arial" pitchFamily="34" charset="0"/>
              <a:buChar char="•"/>
            </a:pPr>
            <a:r>
              <a:rPr lang="it-IT" sz="2800" dirty="0" smtClean="0"/>
              <a:t> i posti di lavoro negli uffici; </a:t>
            </a:r>
          </a:p>
          <a:p>
            <a:pPr>
              <a:buFont typeface="Arial" pitchFamily="34" charset="0"/>
              <a:buChar char="•"/>
            </a:pPr>
            <a:r>
              <a:rPr lang="it-IT" sz="2800" dirty="0" smtClean="0"/>
              <a:t> le decisioni sui lavori pubblici (e gli appalti su di essi);</a:t>
            </a:r>
          </a:p>
          <a:p>
            <a:pPr>
              <a:buFont typeface="Arial" pitchFamily="34" charset="0"/>
              <a:buChar char="•"/>
            </a:pPr>
            <a:r>
              <a:rPr lang="it-IT" sz="2800" dirty="0" smtClean="0"/>
              <a:t> ecc.. </a:t>
            </a:r>
          </a:p>
          <a:p>
            <a:endParaRPr lang="it-IT" sz="2800" dirty="0" smtClean="0"/>
          </a:p>
          <a:p>
            <a:pPr algn="just"/>
            <a:r>
              <a:rPr lang="it-IT" sz="2800" dirty="0" smtClean="0"/>
              <a:t>Insomma, si costituì così una </a:t>
            </a:r>
            <a:r>
              <a:rPr lang="it-IT" sz="2800" b="1" u="sng" dirty="0" smtClean="0"/>
              <a:t>rete di relazioni clientelari che controllavano ogni attività</a:t>
            </a:r>
            <a:r>
              <a:rPr lang="it-IT" sz="2800" dirty="0" smtClean="0"/>
              <a:t>.</a:t>
            </a:r>
            <a:endParaRPr lang="it-IT"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836712"/>
            <a:ext cx="7776864" cy="5693866"/>
          </a:xfrm>
          <a:prstGeom prst="rect">
            <a:avLst/>
          </a:prstGeom>
          <a:noFill/>
        </p:spPr>
        <p:txBody>
          <a:bodyPr wrap="square" rtlCol="0">
            <a:spAutoFit/>
          </a:bodyPr>
          <a:lstStyle/>
          <a:p>
            <a:pPr algn="r"/>
            <a:r>
              <a:rPr lang="it-IT" sz="2800" b="1" dirty="0" smtClean="0"/>
              <a:t>La mafia mette radici in </a:t>
            </a:r>
            <a:r>
              <a:rPr lang="it-IT" sz="2800" b="1" dirty="0" smtClean="0">
                <a:solidFill>
                  <a:srgbClr val="FF0000"/>
                </a:solidFill>
              </a:rPr>
              <a:t>America</a:t>
            </a:r>
          </a:p>
          <a:p>
            <a:endParaRPr lang="it-IT" sz="2800" dirty="0" smtClean="0"/>
          </a:p>
          <a:p>
            <a:r>
              <a:rPr lang="it-IT" sz="2800" dirty="0" smtClean="0"/>
              <a:t>Caratteristiche un po’ diverse: </a:t>
            </a:r>
          </a:p>
          <a:p>
            <a:pPr>
              <a:buFont typeface="Arial" pitchFamily="34" charset="0"/>
              <a:buChar char="•"/>
            </a:pPr>
            <a:r>
              <a:rPr lang="it-IT" sz="2800" dirty="0" smtClean="0"/>
              <a:t> più </a:t>
            </a:r>
            <a:r>
              <a:rPr lang="it-IT" sz="2800" b="1" dirty="0" smtClean="0"/>
              <a:t>criminalità</a:t>
            </a:r>
            <a:r>
              <a:rPr lang="it-IT" sz="2800" dirty="0" smtClean="0"/>
              <a:t> organizzata, </a:t>
            </a:r>
          </a:p>
          <a:p>
            <a:pPr>
              <a:buFont typeface="Arial" pitchFamily="34" charset="0"/>
              <a:buChar char="•"/>
            </a:pPr>
            <a:r>
              <a:rPr lang="it-IT" sz="2800" dirty="0" smtClean="0"/>
              <a:t> </a:t>
            </a:r>
            <a:r>
              <a:rPr lang="it-IT" sz="2800" b="1" dirty="0" smtClean="0"/>
              <a:t>meno</a:t>
            </a:r>
            <a:r>
              <a:rPr lang="it-IT" sz="2800" dirty="0" smtClean="0"/>
              <a:t> collusioni con la </a:t>
            </a:r>
            <a:r>
              <a:rPr lang="it-IT" sz="2800" b="1" dirty="0" smtClean="0"/>
              <a:t>politica </a:t>
            </a:r>
          </a:p>
          <a:p>
            <a:pPr lvl="1">
              <a:buFont typeface="Arial" pitchFamily="34" charset="0"/>
              <a:buChar char="•"/>
            </a:pPr>
            <a:r>
              <a:rPr lang="it-IT" sz="2800" dirty="0" smtClean="0"/>
              <a:t> non è un prodotto di </a:t>
            </a:r>
            <a:r>
              <a:rPr lang="it-IT" sz="2800" i="1" dirty="0" smtClean="0"/>
              <a:t>classi dominanti </a:t>
            </a:r>
            <a:r>
              <a:rPr lang="it-IT" sz="2800" dirty="0" err="1" smtClean="0"/>
              <a:t>ma…</a:t>
            </a:r>
            <a:endParaRPr lang="it-IT" sz="2800" dirty="0" smtClean="0"/>
          </a:p>
          <a:p>
            <a:pPr lvl="1">
              <a:buFont typeface="Arial" pitchFamily="34" charset="0"/>
              <a:buChar char="•"/>
            </a:pPr>
            <a:r>
              <a:rPr lang="it-IT" sz="2800" dirty="0" smtClean="0"/>
              <a:t> degli </a:t>
            </a:r>
            <a:r>
              <a:rPr lang="it-IT" sz="2800" b="1" dirty="0" smtClean="0"/>
              <a:t>emigranti</a:t>
            </a:r>
            <a:r>
              <a:rPr lang="it-IT" sz="2800" dirty="0" smtClean="0"/>
              <a:t> (metà 1800/1930 circa), poi aggregatisi nei ghetti degli USA. </a:t>
            </a:r>
          </a:p>
          <a:p>
            <a:endParaRPr lang="it-IT" sz="2800" dirty="0" smtClean="0"/>
          </a:p>
          <a:p>
            <a:pPr algn="just"/>
            <a:r>
              <a:rPr lang="it-IT" sz="2800" dirty="0" smtClean="0"/>
              <a:t>La </a:t>
            </a:r>
            <a:r>
              <a:rPr lang="it-IT" sz="2800" b="1" dirty="0" smtClean="0"/>
              <a:t>modernizzazione giolittiana </a:t>
            </a:r>
            <a:r>
              <a:rPr lang="it-IT" sz="2800" dirty="0" smtClean="0"/>
              <a:t>aveva favorito il triangolo industriale (</a:t>
            </a:r>
            <a:r>
              <a:rPr lang="it-IT" sz="2800" dirty="0" err="1" smtClean="0"/>
              <a:t>Torino-Milano-Genova</a:t>
            </a:r>
            <a:r>
              <a:rPr lang="it-IT" sz="2800" dirty="0" smtClean="0"/>
              <a:t>) e aveva ancor più ribadito la forte </a:t>
            </a:r>
            <a:r>
              <a:rPr lang="it-IT" sz="2800" b="1" dirty="0" smtClean="0"/>
              <a:t>discrepanza tra nord e sud</a:t>
            </a:r>
            <a:r>
              <a:rPr lang="it-IT" sz="2800" dirty="0" smtClean="0"/>
              <a:t>: molti sono i siciliani che emigrano.</a:t>
            </a:r>
            <a:endParaRPr lang="it-IT" sz="2800" dirty="0"/>
          </a:p>
        </p:txBody>
      </p:sp>
      <p:pic>
        <p:nvPicPr>
          <p:cNvPr id="1026" name="Picture 2"/>
          <p:cNvPicPr>
            <a:picLocks noChangeAspect="1" noChangeArrowheads="1"/>
          </p:cNvPicPr>
          <p:nvPr/>
        </p:nvPicPr>
        <p:blipFill>
          <a:blip r:embed="rId2" cstate="print"/>
          <a:srcRect/>
          <a:stretch>
            <a:fillRect/>
          </a:stretch>
        </p:blipFill>
        <p:spPr bwMode="auto">
          <a:xfrm>
            <a:off x="6732240" y="1484784"/>
            <a:ext cx="1428750" cy="117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476672"/>
            <a:ext cx="7992888" cy="19442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2" name="CasellaDiTesto 1"/>
          <p:cNvSpPr txBox="1"/>
          <p:nvPr/>
        </p:nvSpPr>
        <p:spPr>
          <a:xfrm>
            <a:off x="611560" y="476672"/>
            <a:ext cx="7776864" cy="6124754"/>
          </a:xfrm>
          <a:prstGeom prst="rect">
            <a:avLst/>
          </a:prstGeom>
          <a:noFill/>
        </p:spPr>
        <p:txBody>
          <a:bodyPr wrap="square" rtlCol="0">
            <a:spAutoFit/>
          </a:bodyPr>
          <a:lstStyle/>
          <a:p>
            <a:r>
              <a:rPr lang="it-IT" sz="2800" dirty="0" smtClean="0"/>
              <a:t>Gli emigranti:</a:t>
            </a:r>
          </a:p>
          <a:p>
            <a:pPr>
              <a:buFont typeface="Arial" pitchFamily="34" charset="0"/>
              <a:buChar char="•"/>
            </a:pPr>
            <a:r>
              <a:rPr lang="it-IT" sz="2800" dirty="0" smtClean="0"/>
              <a:t> Entrano in </a:t>
            </a:r>
            <a:r>
              <a:rPr lang="it-IT" sz="2800" b="1" dirty="0" smtClean="0"/>
              <a:t>attività illegali </a:t>
            </a:r>
            <a:r>
              <a:rPr lang="it-IT" sz="2800" dirty="0" smtClean="0"/>
              <a:t>per tentare di arricchirsi</a:t>
            </a:r>
          </a:p>
          <a:p>
            <a:pPr>
              <a:buFont typeface="Arial" pitchFamily="34" charset="0"/>
              <a:buChar char="•"/>
            </a:pPr>
            <a:r>
              <a:rPr lang="it-IT" sz="2800" dirty="0" smtClean="0"/>
              <a:t> Si organizzano in “clan” comandati da </a:t>
            </a:r>
            <a:r>
              <a:rPr lang="it-IT" sz="2800" b="1" dirty="0" smtClean="0"/>
              <a:t>PADRINI</a:t>
            </a:r>
          </a:p>
          <a:p>
            <a:pPr lvl="1">
              <a:buFont typeface="Arial" pitchFamily="34" charset="0"/>
              <a:buChar char="•"/>
            </a:pPr>
            <a:r>
              <a:rPr lang="it-IT" sz="2800" dirty="0" smtClean="0"/>
              <a:t> Forma tipica americana: </a:t>
            </a:r>
            <a:r>
              <a:rPr lang="it-IT" sz="2800" b="1" dirty="0" smtClean="0"/>
              <a:t>gangsterismo</a:t>
            </a:r>
          </a:p>
          <a:p>
            <a:endParaRPr lang="it-IT" sz="2800" dirty="0" smtClean="0"/>
          </a:p>
          <a:p>
            <a:pPr algn="just"/>
            <a:r>
              <a:rPr lang="it-IT" sz="2800" dirty="0" smtClean="0"/>
              <a:t>Formano una specie di </a:t>
            </a:r>
            <a:r>
              <a:rPr lang="it-IT" sz="2800" b="1" dirty="0" smtClean="0">
                <a:effectLst>
                  <a:outerShdw blurRad="38100" dist="38100" dir="2700000" algn="tl">
                    <a:srgbClr val="000000">
                      <a:alpha val="43137"/>
                    </a:srgbClr>
                  </a:outerShdw>
                </a:effectLst>
              </a:rPr>
              <a:t>Little Italy </a:t>
            </a:r>
            <a:r>
              <a:rPr lang="it-IT" sz="2800" dirty="0" smtClean="0"/>
              <a:t>all’interno della quale conducono attività </a:t>
            </a:r>
            <a:r>
              <a:rPr lang="it-IT" sz="2800" b="1" dirty="0" smtClean="0"/>
              <a:t>legali</a:t>
            </a:r>
            <a:r>
              <a:rPr lang="it-IT" sz="2800" dirty="0" smtClean="0"/>
              <a:t> (artigianato, commerci, </a:t>
            </a:r>
            <a:r>
              <a:rPr lang="it-IT" sz="2800" dirty="0" err="1" smtClean="0"/>
              <a:t>ristorazione…</a:t>
            </a:r>
            <a:r>
              <a:rPr lang="it-IT" sz="2800" dirty="0" smtClean="0"/>
              <a:t>) e ben più remunerative attività </a:t>
            </a:r>
            <a:r>
              <a:rPr lang="it-IT" sz="2800" b="1" dirty="0" smtClean="0"/>
              <a:t>illegali</a:t>
            </a:r>
            <a:r>
              <a:rPr lang="it-IT" sz="2800" dirty="0" smtClean="0"/>
              <a:t> (</a:t>
            </a:r>
            <a:r>
              <a:rPr lang="it-IT" sz="2800" u="sng" dirty="0" smtClean="0"/>
              <a:t>contrabbando, prostituzione, gioco d’azzardo</a:t>
            </a:r>
            <a:r>
              <a:rPr lang="it-IT" sz="2800" dirty="0" smtClean="0"/>
              <a:t> ecc.). </a:t>
            </a:r>
          </a:p>
          <a:p>
            <a:endParaRPr lang="it-IT" sz="2800" dirty="0" smtClean="0"/>
          </a:p>
          <a:p>
            <a:r>
              <a:rPr lang="it-IT" sz="2800" dirty="0" smtClean="0"/>
              <a:t>Esempio: “</a:t>
            </a:r>
            <a:r>
              <a:rPr lang="it-IT" sz="2800" b="1" dirty="0" smtClean="0"/>
              <a:t>Mano nera</a:t>
            </a:r>
            <a:r>
              <a:rPr lang="it-IT" sz="2800" dirty="0" smtClean="0"/>
              <a:t>” newyorkese, specializzata nell’imporre il “</a:t>
            </a:r>
            <a:r>
              <a:rPr lang="it-IT" sz="2800" b="1" dirty="0" smtClean="0">
                <a:solidFill>
                  <a:srgbClr val="FF0000"/>
                </a:solidFill>
              </a:rPr>
              <a:t>pizzo</a:t>
            </a:r>
            <a:r>
              <a:rPr lang="it-IT" sz="2800" dirty="0" smtClean="0"/>
              <a:t>” a commercianti e negozianti. </a:t>
            </a:r>
          </a:p>
          <a:p>
            <a:endParaRPr lang="it-IT"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548680"/>
            <a:ext cx="7992888" cy="5693866"/>
          </a:xfrm>
          <a:prstGeom prst="rect">
            <a:avLst/>
          </a:prstGeom>
          <a:noFill/>
        </p:spPr>
        <p:txBody>
          <a:bodyPr wrap="square" rtlCol="0">
            <a:spAutoFit/>
          </a:bodyPr>
          <a:lstStyle/>
          <a:p>
            <a:pPr algn="just"/>
            <a:r>
              <a:rPr lang="it-IT" sz="2800" dirty="0" smtClean="0"/>
              <a:t>In seguito:</a:t>
            </a:r>
          </a:p>
          <a:p>
            <a:pPr algn="just">
              <a:buFont typeface="Arial" pitchFamily="34" charset="0"/>
              <a:buChar char="•"/>
            </a:pPr>
            <a:r>
              <a:rPr lang="it-IT" sz="2800" dirty="0" smtClean="0"/>
              <a:t> Si chiude l’era del </a:t>
            </a:r>
            <a:r>
              <a:rPr lang="it-IT" sz="2800" i="1" dirty="0" smtClean="0"/>
              <a:t>proibizionismo</a:t>
            </a:r>
          </a:p>
          <a:p>
            <a:pPr algn="just">
              <a:buFont typeface="Arial" pitchFamily="34" charset="0"/>
              <a:buChar char="•"/>
            </a:pPr>
            <a:r>
              <a:rPr lang="it-IT" sz="2800" dirty="0" smtClean="0"/>
              <a:t> C’è la </a:t>
            </a:r>
            <a:r>
              <a:rPr lang="it-IT" sz="2800" i="1" dirty="0" smtClean="0"/>
              <a:t>crisi del 1929 </a:t>
            </a:r>
            <a:r>
              <a:rPr lang="it-IT" sz="2800" dirty="0" smtClean="0"/>
              <a:t>e il </a:t>
            </a:r>
            <a:r>
              <a:rPr lang="it-IT" sz="2800" i="1" dirty="0" smtClean="0"/>
              <a:t>New Deal </a:t>
            </a:r>
          </a:p>
          <a:p>
            <a:pPr algn="just"/>
            <a:endParaRPr lang="it-IT" sz="2800" dirty="0" smtClean="0"/>
          </a:p>
          <a:p>
            <a:pPr algn="just"/>
            <a:r>
              <a:rPr lang="it-IT" sz="2800" dirty="0" smtClean="0"/>
              <a:t>Si apre un </a:t>
            </a:r>
            <a:r>
              <a:rPr lang="it-IT" sz="2800" u="sng" dirty="0" smtClean="0"/>
              <a:t>nuovo business</a:t>
            </a:r>
            <a:r>
              <a:rPr lang="it-IT" sz="2800" dirty="0" smtClean="0"/>
              <a:t>: quello degli </a:t>
            </a:r>
            <a:r>
              <a:rPr lang="it-IT" sz="2800" u="sng" dirty="0" smtClean="0"/>
              <a:t>stupefacenti</a:t>
            </a:r>
            <a:r>
              <a:rPr lang="it-IT" sz="2800" dirty="0" smtClean="0"/>
              <a:t>; senza contare il </a:t>
            </a:r>
            <a:r>
              <a:rPr lang="it-IT" sz="2800" u="sng" dirty="0" smtClean="0"/>
              <a:t>gioco d’azzardo </a:t>
            </a:r>
            <a:r>
              <a:rPr lang="it-IT" sz="2800" dirty="0" smtClean="0"/>
              <a:t>e la </a:t>
            </a:r>
            <a:r>
              <a:rPr lang="it-IT" sz="2800" u="sng" dirty="0" smtClean="0"/>
              <a:t>prostituzione</a:t>
            </a:r>
            <a:r>
              <a:rPr lang="it-IT" sz="2800" dirty="0" smtClean="0"/>
              <a:t>. </a:t>
            </a:r>
          </a:p>
          <a:p>
            <a:pPr algn="just"/>
            <a:r>
              <a:rPr lang="it-IT" sz="2800" dirty="0" err="1" smtClean="0">
                <a:solidFill>
                  <a:srgbClr val="FF0000"/>
                </a:solidFill>
                <a:effectLst>
                  <a:outerShdw blurRad="38100" dist="38100" dir="2700000" algn="tl">
                    <a:srgbClr val="000000">
                      <a:alpha val="43137"/>
                    </a:srgbClr>
                  </a:outerShdw>
                </a:effectLst>
              </a:rPr>
              <a:t>Lucky</a:t>
            </a:r>
            <a:r>
              <a:rPr lang="it-IT" sz="2800" dirty="0" smtClean="0">
                <a:solidFill>
                  <a:srgbClr val="FF0000"/>
                </a:solidFill>
                <a:effectLst>
                  <a:outerShdw blurRad="38100" dist="38100" dir="2700000" algn="tl">
                    <a:srgbClr val="000000">
                      <a:alpha val="43137"/>
                    </a:srgbClr>
                  </a:outerShdw>
                </a:effectLst>
              </a:rPr>
              <a:t> Luciano </a:t>
            </a:r>
            <a:r>
              <a:rPr lang="it-IT" sz="2800" dirty="0" smtClean="0"/>
              <a:t>(Salvatore Lucania) capisce che la mafia deve diventare “</a:t>
            </a:r>
            <a:r>
              <a:rPr lang="it-IT" sz="2800" b="1" dirty="0" smtClean="0"/>
              <a:t>manageriale</a:t>
            </a:r>
            <a:r>
              <a:rPr lang="it-IT" sz="2800" dirty="0" smtClean="0"/>
              <a:t>”. Dopo aver fatto piazza pulita di alcune famiglie, ne associa a sé diverse altre che negli anni avrebbero costituito il nucleo della </a:t>
            </a:r>
            <a:r>
              <a:rPr lang="it-IT" sz="2800" b="1" dirty="0" smtClean="0"/>
              <a:t>Cupola mafiosa americana </a:t>
            </a:r>
            <a:r>
              <a:rPr lang="it-IT" sz="2800" dirty="0" smtClean="0"/>
              <a:t>(la cosiddetta  Cosa nostra statunitense), avviata a diventare una </a:t>
            </a:r>
            <a:r>
              <a:rPr lang="it-IT" sz="2800" b="1" dirty="0" smtClean="0"/>
              <a:t>multinazionale del crimine</a:t>
            </a:r>
            <a:r>
              <a:rPr lang="it-IT" sz="2800" dirty="0" smtClean="0"/>
              <a:t> con capitali enormi. </a:t>
            </a:r>
            <a:endParaRPr lang="it-IT"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620688"/>
            <a:ext cx="7704856" cy="1815882"/>
          </a:xfrm>
          <a:prstGeom prst="rect">
            <a:avLst/>
          </a:prstGeom>
          <a:noFill/>
        </p:spPr>
        <p:txBody>
          <a:bodyPr wrap="square" rtlCol="0">
            <a:spAutoFit/>
          </a:bodyPr>
          <a:lstStyle/>
          <a:p>
            <a:pPr algn="just"/>
            <a:r>
              <a:rPr lang="it-IT" sz="2800" dirty="0" smtClean="0"/>
              <a:t>Luciano non ebbe vita facile: fu </a:t>
            </a:r>
            <a:r>
              <a:rPr lang="it-IT" sz="2800" b="1" dirty="0" smtClean="0"/>
              <a:t>condannato per trent’anni</a:t>
            </a:r>
            <a:r>
              <a:rPr lang="it-IT" sz="2800" dirty="0" smtClean="0"/>
              <a:t>, anche se gli amici e gli amici degli amici gli consentirono </a:t>
            </a:r>
            <a:r>
              <a:rPr lang="it-IT" sz="2800" i="1" dirty="0" smtClean="0"/>
              <a:t>una quasi definitiva libertà provvisoria</a:t>
            </a:r>
            <a:r>
              <a:rPr lang="it-IT" sz="2800" dirty="0" smtClean="0"/>
              <a:t>.</a:t>
            </a:r>
            <a:endParaRPr lang="it-IT" sz="2800" dirty="0"/>
          </a:p>
        </p:txBody>
      </p:sp>
      <p:pic>
        <p:nvPicPr>
          <p:cNvPr id="1026" name="Picture 2"/>
          <p:cNvPicPr>
            <a:picLocks noChangeAspect="1" noChangeArrowheads="1"/>
          </p:cNvPicPr>
          <p:nvPr/>
        </p:nvPicPr>
        <p:blipFill>
          <a:blip r:embed="rId2" cstate="print"/>
          <a:srcRect/>
          <a:stretch>
            <a:fillRect/>
          </a:stretch>
        </p:blipFill>
        <p:spPr bwMode="auto">
          <a:xfrm>
            <a:off x="683568" y="2636912"/>
            <a:ext cx="7552502"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836712"/>
            <a:ext cx="7344816" cy="3785652"/>
          </a:xfrm>
          <a:prstGeom prst="rect">
            <a:avLst/>
          </a:prstGeom>
          <a:noFill/>
        </p:spPr>
        <p:txBody>
          <a:bodyPr wrap="square" rtlCol="0">
            <a:spAutoFit/>
          </a:bodyPr>
          <a:lstStyle/>
          <a:p>
            <a:r>
              <a:rPr lang="it-IT" sz="2800" dirty="0"/>
              <a:t>La </a:t>
            </a:r>
            <a:r>
              <a:rPr lang="it-IT" sz="2800" dirty="0" smtClean="0"/>
              <a:t>mafia </a:t>
            </a:r>
            <a:r>
              <a:rPr lang="it-IT" sz="2800" u="sng" dirty="0" smtClean="0"/>
              <a:t>non </a:t>
            </a:r>
            <a:r>
              <a:rPr lang="it-IT" sz="2800" u="sng" dirty="0"/>
              <a:t>è </a:t>
            </a:r>
            <a:r>
              <a:rPr lang="it-IT" sz="2800" u="sng" dirty="0" smtClean="0"/>
              <a:t>solo </a:t>
            </a:r>
            <a:r>
              <a:rPr lang="it-IT" sz="2800" u="sng" dirty="0"/>
              <a:t>un fenomeno di criminalità </a:t>
            </a:r>
            <a:r>
              <a:rPr lang="it-IT" sz="2800" u="sng" dirty="0" smtClean="0"/>
              <a:t>organizzata</a:t>
            </a:r>
            <a:r>
              <a:rPr lang="it-IT" sz="2800" dirty="0" smtClean="0"/>
              <a:t>. </a:t>
            </a:r>
          </a:p>
          <a:p>
            <a:endParaRPr lang="it-IT" sz="2800" dirty="0" smtClean="0"/>
          </a:p>
          <a:p>
            <a:endParaRPr lang="it-IT" sz="1600" dirty="0"/>
          </a:p>
          <a:p>
            <a:r>
              <a:rPr lang="it-IT" sz="2800" dirty="0" smtClean="0"/>
              <a:t>Va </a:t>
            </a:r>
            <a:r>
              <a:rPr lang="it-IT" sz="2800" dirty="0"/>
              <a:t>tenuta ben </a:t>
            </a:r>
            <a:r>
              <a:rPr lang="it-IT" sz="2800" dirty="0" err="1" smtClean="0"/>
              <a:t>presente…</a:t>
            </a:r>
            <a:r>
              <a:rPr lang="it-IT" sz="2800" dirty="0" smtClean="0"/>
              <a:t> </a:t>
            </a:r>
          </a:p>
          <a:p>
            <a:pPr>
              <a:buFont typeface="Arial" pitchFamily="34" charset="0"/>
              <a:buChar char="•"/>
            </a:pPr>
            <a:r>
              <a:rPr lang="it-IT" sz="2800" b="1" dirty="0" smtClean="0"/>
              <a:t> l’indissolubile legame </a:t>
            </a:r>
            <a:r>
              <a:rPr lang="it-IT" sz="2800" b="1" dirty="0"/>
              <a:t>con la politica</a:t>
            </a:r>
            <a:r>
              <a:rPr lang="it-IT" sz="2800" dirty="0"/>
              <a:t> </a:t>
            </a:r>
            <a:r>
              <a:rPr lang="it-IT" sz="2800" dirty="0" err="1" smtClean="0"/>
              <a:t>che…</a:t>
            </a:r>
            <a:r>
              <a:rPr lang="it-IT" sz="2800" dirty="0" smtClean="0"/>
              <a:t> </a:t>
            </a:r>
          </a:p>
          <a:p>
            <a:pPr>
              <a:buFont typeface="Arial" pitchFamily="34" charset="0"/>
              <a:buChar char="•"/>
            </a:pPr>
            <a:r>
              <a:rPr lang="it-IT" sz="2800" dirty="0" smtClean="0"/>
              <a:t> </a:t>
            </a:r>
            <a:r>
              <a:rPr lang="it-IT" sz="2800" b="1" dirty="0" smtClean="0"/>
              <a:t>si </a:t>
            </a:r>
            <a:r>
              <a:rPr lang="it-IT" sz="2800" b="1" dirty="0"/>
              <a:t>è servita</a:t>
            </a:r>
            <a:r>
              <a:rPr lang="it-IT" sz="2800" dirty="0"/>
              <a:t> </a:t>
            </a:r>
            <a:r>
              <a:rPr lang="it-IT" sz="2800" dirty="0" smtClean="0"/>
              <a:t>della mafia </a:t>
            </a:r>
            <a:r>
              <a:rPr lang="it-IT" sz="2800" dirty="0"/>
              <a:t>per </a:t>
            </a:r>
            <a:r>
              <a:rPr lang="it-IT" sz="2800" dirty="0" smtClean="0"/>
              <a:t>spregiudicate </a:t>
            </a:r>
            <a:r>
              <a:rPr lang="it-IT" sz="2800" dirty="0"/>
              <a:t>strategie di </a:t>
            </a:r>
            <a:r>
              <a:rPr lang="it-IT" sz="2800" dirty="0" smtClean="0"/>
              <a:t>potere. </a:t>
            </a:r>
          </a:p>
          <a:p>
            <a:endParaRPr lang="it-IT" sz="2800" dirty="0"/>
          </a:p>
        </p:txBody>
      </p:sp>
      <p:sp>
        <p:nvSpPr>
          <p:cNvPr id="3" name="CasellaDiTesto 2"/>
          <p:cNvSpPr txBox="1"/>
          <p:nvPr/>
        </p:nvSpPr>
        <p:spPr>
          <a:xfrm>
            <a:off x="3203848" y="1340768"/>
            <a:ext cx="5544616" cy="923330"/>
          </a:xfrm>
          <a:prstGeom prst="rect">
            <a:avLst/>
          </a:prstGeom>
          <a:noFill/>
        </p:spPr>
        <p:txBody>
          <a:bodyPr wrap="square" rtlCol="0">
            <a:spAutoFit/>
          </a:bodyPr>
          <a:lstStyle/>
          <a:p>
            <a:r>
              <a:rPr lang="it-IT" dirty="0" smtClean="0"/>
              <a:t>non si capirebbe, altrimenti, perché nessun potere, nel corso della storia siciliana e italiana, sia riuscito a debellarla</a:t>
            </a:r>
            <a:endParaRPr lang="it-IT" dirty="0"/>
          </a:p>
        </p:txBody>
      </p:sp>
      <p:sp>
        <p:nvSpPr>
          <p:cNvPr id="4" name="Rettangolo 3"/>
          <p:cNvSpPr/>
          <p:nvPr/>
        </p:nvSpPr>
        <p:spPr>
          <a:xfrm>
            <a:off x="539552" y="4365104"/>
            <a:ext cx="5760640"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sz="2800" dirty="0" smtClean="0"/>
              <a:t>Insomma, la mafia </a:t>
            </a:r>
            <a:r>
              <a:rPr lang="it-IT" sz="2800" b="1" dirty="0" smtClean="0"/>
              <a:t>è parte integrante di un sistema di potere</a:t>
            </a:r>
            <a:r>
              <a:rPr lang="it-IT" sz="2800" dirty="0" smtClean="0"/>
              <a:t>.</a:t>
            </a:r>
            <a:endParaRPr lang="it-IT" sz="2800" dirty="0"/>
          </a:p>
        </p:txBody>
      </p:sp>
      <p:pic>
        <p:nvPicPr>
          <p:cNvPr id="5" name="Immagine 4"/>
          <p:cNvPicPr/>
          <p:nvPr/>
        </p:nvPicPr>
        <p:blipFill>
          <a:blip r:embed="rId2" cstate="print"/>
          <a:srcRect/>
          <a:stretch>
            <a:fillRect/>
          </a:stretch>
        </p:blipFill>
        <p:spPr bwMode="auto">
          <a:xfrm>
            <a:off x="4644008" y="5013176"/>
            <a:ext cx="3715959" cy="1509543"/>
          </a:xfrm>
          <a:prstGeom prst="rect">
            <a:avLst/>
          </a:prstGeom>
          <a:noFill/>
          <a:ln w="9525">
            <a:solidFill>
              <a:schemeClr val="bg2">
                <a:lumMod val="90000"/>
              </a:schemeClr>
            </a:solidFill>
            <a:miter lim="800000"/>
            <a:headEnd/>
            <a:tailEnd/>
          </a:ln>
          <a:effectLst>
            <a:innerShdw blurRad="63500" dist="50800" dir="13500000">
              <a:prstClr val="black">
                <a:alpha val="50000"/>
              </a:prstClr>
            </a:innerShdw>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548680"/>
            <a:ext cx="7776864" cy="5693866"/>
          </a:xfrm>
          <a:prstGeom prst="rect">
            <a:avLst/>
          </a:prstGeom>
          <a:noFill/>
        </p:spPr>
        <p:txBody>
          <a:bodyPr wrap="square" rtlCol="0">
            <a:spAutoFit/>
          </a:bodyPr>
          <a:lstStyle/>
          <a:p>
            <a:pPr algn="r"/>
            <a:r>
              <a:rPr lang="it-IT" sz="2800" i="1" dirty="0" smtClean="0"/>
              <a:t>Intanto l’Italia stava cambiando</a:t>
            </a:r>
            <a:r>
              <a:rPr lang="it-IT" sz="2800" dirty="0" smtClean="0"/>
              <a:t>.</a:t>
            </a:r>
          </a:p>
          <a:p>
            <a:pPr algn="r"/>
            <a:r>
              <a:rPr lang="it-IT" sz="2800" dirty="0" smtClean="0"/>
              <a:t> </a:t>
            </a:r>
          </a:p>
          <a:p>
            <a:pPr>
              <a:buFont typeface="Arial" pitchFamily="34" charset="0"/>
              <a:buChar char="•"/>
            </a:pPr>
            <a:r>
              <a:rPr lang="it-IT" sz="2800" dirty="0" smtClean="0"/>
              <a:t> Il nord si </a:t>
            </a:r>
            <a:r>
              <a:rPr lang="it-IT" sz="2800" b="1" dirty="0" smtClean="0"/>
              <a:t>industrializza </a:t>
            </a:r>
          </a:p>
          <a:p>
            <a:pPr>
              <a:buFont typeface="Arial" pitchFamily="34" charset="0"/>
              <a:buChar char="•"/>
            </a:pPr>
            <a:r>
              <a:rPr lang="it-IT" sz="2800" dirty="0" smtClean="0"/>
              <a:t> Il movimento </a:t>
            </a:r>
            <a:r>
              <a:rPr lang="it-IT" sz="2800" b="1" dirty="0" smtClean="0"/>
              <a:t>operaio</a:t>
            </a:r>
            <a:r>
              <a:rPr lang="it-IT" sz="2800" dirty="0" smtClean="0"/>
              <a:t> si fa largo</a:t>
            </a:r>
          </a:p>
          <a:p>
            <a:pPr>
              <a:buFont typeface="Arial" pitchFamily="34" charset="0"/>
              <a:buChar char="•"/>
            </a:pPr>
            <a:r>
              <a:rPr lang="it-IT" sz="2800" dirty="0" smtClean="0"/>
              <a:t> Scoppia la </a:t>
            </a:r>
            <a:r>
              <a:rPr lang="it-IT" sz="2800" b="1" dirty="0" smtClean="0"/>
              <a:t>Grande guerra</a:t>
            </a:r>
          </a:p>
          <a:p>
            <a:endParaRPr lang="it-IT" sz="2800" dirty="0" smtClean="0"/>
          </a:p>
          <a:p>
            <a:pPr algn="just"/>
            <a:r>
              <a:rPr lang="it-IT" sz="2800" dirty="0" smtClean="0"/>
              <a:t>Due furono le principali suggestioni del dopoguerra: </a:t>
            </a:r>
          </a:p>
          <a:p>
            <a:pPr algn="just">
              <a:buFont typeface="Wingdings" pitchFamily="2" charset="2"/>
              <a:buChar char="§"/>
            </a:pPr>
            <a:r>
              <a:rPr lang="it-IT" sz="2800" dirty="0" smtClean="0"/>
              <a:t>la </a:t>
            </a:r>
            <a:r>
              <a:rPr lang="it-IT" sz="2800" dirty="0" smtClean="0">
                <a:solidFill>
                  <a:srgbClr val="FF0000"/>
                </a:solidFill>
              </a:rPr>
              <a:t>rivoluzione comunista </a:t>
            </a:r>
            <a:r>
              <a:rPr lang="it-IT" sz="2800" dirty="0" smtClean="0"/>
              <a:t>russa; </a:t>
            </a:r>
          </a:p>
          <a:p>
            <a:pPr algn="just">
              <a:buFont typeface="Wingdings" pitchFamily="2" charset="2"/>
              <a:buChar char="§"/>
            </a:pPr>
            <a:r>
              <a:rPr lang="it-IT" sz="2800" dirty="0" smtClean="0"/>
              <a:t>le rivendicazioni di </a:t>
            </a:r>
            <a:r>
              <a:rPr lang="it-IT" sz="2800" dirty="0" smtClean="0">
                <a:solidFill>
                  <a:srgbClr val="FF0000"/>
                </a:solidFill>
              </a:rPr>
              <a:t>terra </a:t>
            </a:r>
            <a:r>
              <a:rPr lang="it-IT" sz="2800" dirty="0" smtClean="0"/>
              <a:t>dei</a:t>
            </a:r>
            <a:r>
              <a:rPr lang="it-IT" sz="2800" dirty="0" smtClean="0">
                <a:solidFill>
                  <a:srgbClr val="FF0000"/>
                </a:solidFill>
              </a:rPr>
              <a:t> contadini </a:t>
            </a:r>
            <a:r>
              <a:rPr lang="it-IT" sz="2800" dirty="0" smtClean="0"/>
              <a:t>rientrati dal fronte. </a:t>
            </a:r>
          </a:p>
          <a:p>
            <a:endParaRPr lang="it-IT" sz="2800" dirty="0" smtClean="0"/>
          </a:p>
          <a:p>
            <a:r>
              <a:rPr lang="it-IT" sz="2800" dirty="0" smtClean="0"/>
              <a:t>Nel complesso fu un periodo di </a:t>
            </a:r>
            <a:r>
              <a:rPr lang="it-IT" sz="2800" b="1" dirty="0" smtClean="0"/>
              <a:t>forte conflittualità sociale</a:t>
            </a:r>
            <a:r>
              <a:rPr lang="it-IT" sz="2800" dirty="0" smtClean="0"/>
              <a:t>. </a:t>
            </a:r>
            <a:endParaRPr lang="it-IT"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20688"/>
            <a:ext cx="7848872" cy="5262979"/>
          </a:xfrm>
          <a:prstGeom prst="rect">
            <a:avLst/>
          </a:prstGeom>
          <a:noFill/>
        </p:spPr>
        <p:txBody>
          <a:bodyPr wrap="square" rtlCol="0">
            <a:spAutoFit/>
          </a:bodyPr>
          <a:lstStyle/>
          <a:p>
            <a:r>
              <a:rPr lang="it-IT" sz="2800" dirty="0" smtClean="0"/>
              <a:t>Le cosche mafiose dovettero cercare di </a:t>
            </a:r>
            <a:r>
              <a:rPr lang="it-IT" sz="2800" b="1" dirty="0" smtClean="0"/>
              <a:t>difendersi</a:t>
            </a:r>
            <a:r>
              <a:rPr lang="it-IT" sz="2800" dirty="0" smtClean="0"/>
              <a:t>.</a:t>
            </a:r>
          </a:p>
          <a:p>
            <a:endParaRPr lang="it-IT" sz="2800" dirty="0" smtClean="0"/>
          </a:p>
          <a:p>
            <a:pPr algn="just"/>
            <a:r>
              <a:rPr lang="it-IT" sz="2800" dirty="0" smtClean="0"/>
              <a:t>Le </a:t>
            </a:r>
            <a:r>
              <a:rPr lang="it-IT" sz="2800" i="1" dirty="0" smtClean="0"/>
              <a:t>vecchie strategie </a:t>
            </a:r>
            <a:r>
              <a:rPr lang="it-IT" sz="2800" dirty="0" smtClean="0"/>
              <a:t>(sequestri, minacce, assassinii) rimasero sempre valide, soprattutto contro i “nemici” per così dire “interni”. </a:t>
            </a:r>
          </a:p>
          <a:p>
            <a:pPr algn="just"/>
            <a:endParaRPr lang="it-IT" sz="2800" dirty="0" smtClean="0"/>
          </a:p>
          <a:p>
            <a:pPr algn="just"/>
            <a:r>
              <a:rPr lang="it-IT" sz="2800" dirty="0" smtClean="0"/>
              <a:t>Contro i nemici “esterni” (lo </a:t>
            </a:r>
            <a:r>
              <a:rPr lang="it-IT" sz="2800" b="1" dirty="0" smtClean="0">
                <a:solidFill>
                  <a:srgbClr val="FF0000"/>
                </a:solidFill>
              </a:rPr>
              <a:t>Stato</a:t>
            </a:r>
            <a:r>
              <a:rPr lang="it-IT" sz="2800" dirty="0" smtClean="0"/>
              <a:t>!), che tentava di </a:t>
            </a:r>
            <a:r>
              <a:rPr lang="it-IT" sz="2800" u="sng" dirty="0" smtClean="0"/>
              <a:t>smantellare il sistema dei latifondi</a:t>
            </a:r>
            <a:r>
              <a:rPr lang="it-IT" sz="2800" dirty="0" smtClean="0"/>
              <a:t>, servivano strategie nuove. Ecco che i mafiosi pensarono ad un’alleanza con una forza politico-sociale </a:t>
            </a:r>
            <a:r>
              <a:rPr lang="it-IT" sz="2800" i="1" dirty="0" smtClean="0"/>
              <a:t>settentrionale</a:t>
            </a:r>
            <a:r>
              <a:rPr lang="it-IT" sz="2800" dirty="0" smtClean="0"/>
              <a:t> (fatto impensato, prima, tanto che non tutti furono d’accordo): il </a:t>
            </a:r>
            <a:r>
              <a:rPr lang="it-IT" sz="2800" b="1" dirty="0" smtClean="0">
                <a:effectLst>
                  <a:outerShdw blurRad="38100" dist="38100" dir="2700000" algn="tl">
                    <a:srgbClr val="000000">
                      <a:alpha val="43137"/>
                    </a:srgbClr>
                  </a:outerShdw>
                </a:effectLst>
              </a:rPr>
              <a:t>fascismo</a:t>
            </a:r>
            <a:r>
              <a:rPr lang="it-IT" sz="2800" dirty="0" smtClean="0"/>
              <a:t>.</a:t>
            </a:r>
            <a:endParaRPr lang="it-IT" sz="2800" dirty="0"/>
          </a:p>
        </p:txBody>
      </p:sp>
      <p:pic>
        <p:nvPicPr>
          <p:cNvPr id="2050" name="Picture 2"/>
          <p:cNvPicPr>
            <a:picLocks noChangeAspect="1" noChangeArrowheads="1"/>
          </p:cNvPicPr>
          <p:nvPr/>
        </p:nvPicPr>
        <p:blipFill>
          <a:blip r:embed="rId2" cstate="print"/>
          <a:srcRect/>
          <a:stretch>
            <a:fillRect/>
          </a:stretch>
        </p:blipFill>
        <p:spPr bwMode="auto">
          <a:xfrm>
            <a:off x="7164288" y="5373216"/>
            <a:ext cx="790575" cy="111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836712"/>
            <a:ext cx="7848872" cy="5693866"/>
          </a:xfrm>
          <a:prstGeom prst="rect">
            <a:avLst/>
          </a:prstGeom>
          <a:noFill/>
        </p:spPr>
        <p:txBody>
          <a:bodyPr wrap="square" rtlCol="0">
            <a:spAutoFit/>
          </a:bodyPr>
          <a:lstStyle/>
          <a:p>
            <a:r>
              <a:rPr lang="it-IT" sz="2800" dirty="0" smtClean="0"/>
              <a:t>Mussolini, nel suo sistema </a:t>
            </a:r>
            <a:r>
              <a:rPr lang="it-IT" sz="2800" b="1" dirty="0" smtClean="0"/>
              <a:t>totalitario</a:t>
            </a:r>
            <a:r>
              <a:rPr lang="it-IT" sz="2800" dirty="0" smtClean="0"/>
              <a:t>, </a:t>
            </a:r>
            <a:r>
              <a:rPr lang="it-IT" sz="2800" u="sng" dirty="0" smtClean="0"/>
              <a:t>non vuole una forza tanto invadente e autonoma</a:t>
            </a:r>
            <a:r>
              <a:rPr lang="it-IT" sz="2800" dirty="0" smtClean="0"/>
              <a:t> come quella della classe politica siciliana. </a:t>
            </a:r>
          </a:p>
          <a:p>
            <a:endParaRPr lang="it-IT" sz="2800" dirty="0" smtClean="0"/>
          </a:p>
          <a:p>
            <a:r>
              <a:rPr lang="it-IT" sz="2800" dirty="0" smtClean="0"/>
              <a:t>Cerca di </a:t>
            </a:r>
            <a:r>
              <a:rPr lang="it-IT" sz="2800" b="1" dirty="0" smtClean="0"/>
              <a:t>liquidare la mafia</a:t>
            </a:r>
            <a:r>
              <a:rPr lang="it-IT" sz="2800" dirty="0" smtClean="0"/>
              <a:t>: manda </a:t>
            </a:r>
            <a:r>
              <a:rPr lang="it-IT" sz="2800" b="1" dirty="0" smtClean="0">
                <a:solidFill>
                  <a:srgbClr val="FF0000"/>
                </a:solidFill>
              </a:rPr>
              <a:t>Mori</a:t>
            </a:r>
            <a:r>
              <a:rPr lang="it-IT" sz="2800" dirty="0" smtClean="0"/>
              <a:t>, “prefetto</a:t>
            </a:r>
          </a:p>
          <a:p>
            <a:r>
              <a:rPr lang="it-IT" sz="2800" dirty="0" smtClean="0"/>
              <a:t> di ferro”, per un’operazione anti-mafia. Arrestò centinaia di malviventi ma non debellò l’alta mafia.</a:t>
            </a:r>
          </a:p>
          <a:p>
            <a:endParaRPr lang="it-IT" sz="2800" dirty="0" smtClean="0"/>
          </a:p>
          <a:p>
            <a:pPr algn="just"/>
            <a:r>
              <a:rPr lang="it-IT" sz="2800" i="1" dirty="0" smtClean="0"/>
              <a:t>C’è chi sostiene che avrebbe raggiunto il risultato, se fosse riuscito a lavorare più tempo oltre al ventennio fascista; e chi invece ritiene che egli si sia limitato a colpire la “bassa mafia”. Quando provò con la mafia “in guanti gialli”, fu accantonato con onore</a:t>
            </a:r>
            <a:r>
              <a:rPr lang="it-IT" sz="2800" dirty="0" smtClean="0"/>
              <a:t>.</a:t>
            </a:r>
            <a:endParaRPr lang="it-IT" sz="2800" dirty="0"/>
          </a:p>
        </p:txBody>
      </p:sp>
      <p:pic>
        <p:nvPicPr>
          <p:cNvPr id="3074" name="Picture 2"/>
          <p:cNvPicPr>
            <a:picLocks noChangeAspect="1" noChangeArrowheads="1"/>
          </p:cNvPicPr>
          <p:nvPr/>
        </p:nvPicPr>
        <p:blipFill>
          <a:blip r:embed="rId2" cstate="print"/>
          <a:srcRect/>
          <a:stretch>
            <a:fillRect/>
          </a:stretch>
        </p:blipFill>
        <p:spPr bwMode="auto">
          <a:xfrm>
            <a:off x="8100392" y="2348880"/>
            <a:ext cx="752475"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788024" y="1268760"/>
            <a:ext cx="3384376" cy="3970318"/>
          </a:xfrm>
          <a:prstGeom prst="rect">
            <a:avLst/>
          </a:prstGeom>
          <a:noFill/>
        </p:spPr>
        <p:txBody>
          <a:bodyPr wrap="square" rtlCol="0">
            <a:spAutoFit/>
          </a:bodyPr>
          <a:lstStyle/>
          <a:p>
            <a:pPr algn="just"/>
            <a:r>
              <a:rPr lang="it-IT" sz="2800" dirty="0" smtClean="0"/>
              <a:t>Tra i mafiosi, c’è una figura che spicca, quella di don Calò, </a:t>
            </a:r>
            <a:r>
              <a:rPr lang="it-IT" sz="2800" b="1" dirty="0" smtClean="0">
                <a:solidFill>
                  <a:srgbClr val="FF0000"/>
                </a:solidFill>
              </a:rPr>
              <a:t>Calogero Vizzini</a:t>
            </a:r>
            <a:r>
              <a:rPr lang="it-IT" sz="2800" dirty="0" smtClean="0"/>
              <a:t>, personalità così forte e con così vasti interessi che riuscì a </a:t>
            </a:r>
            <a:r>
              <a:rPr lang="it-IT" sz="2800" u="sng" dirty="0" smtClean="0"/>
              <a:t>passare indenne l’epoca fascista</a:t>
            </a:r>
            <a:r>
              <a:rPr lang="it-IT" sz="2800" dirty="0" smtClean="0"/>
              <a:t>.</a:t>
            </a:r>
            <a:endParaRPr lang="it-IT" sz="2800" dirty="0"/>
          </a:p>
        </p:txBody>
      </p:sp>
      <p:pic>
        <p:nvPicPr>
          <p:cNvPr id="3" name="Immagine 2"/>
          <p:cNvPicPr/>
          <p:nvPr/>
        </p:nvPicPr>
        <p:blipFill>
          <a:blip r:embed="rId2" cstate="print"/>
          <a:srcRect/>
          <a:stretch>
            <a:fillRect/>
          </a:stretch>
        </p:blipFill>
        <p:spPr bwMode="auto">
          <a:xfrm>
            <a:off x="1403648" y="1556792"/>
            <a:ext cx="2617594" cy="3513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836712"/>
            <a:ext cx="7776864" cy="4832092"/>
          </a:xfrm>
          <a:prstGeom prst="rect">
            <a:avLst/>
          </a:prstGeom>
          <a:noFill/>
        </p:spPr>
        <p:txBody>
          <a:bodyPr wrap="square" rtlCol="0">
            <a:spAutoFit/>
          </a:bodyPr>
          <a:lstStyle/>
          <a:p>
            <a:pPr algn="just"/>
            <a:r>
              <a:rPr lang="it-IT" sz="2800" dirty="0" smtClean="0"/>
              <a:t>Con la seconda guerra mondiale e la </a:t>
            </a:r>
            <a:r>
              <a:rPr lang="it-IT" sz="2800" b="1" dirty="0" smtClean="0"/>
              <a:t>caduta di Mussolini</a:t>
            </a:r>
            <a:r>
              <a:rPr lang="it-IT" sz="2800" dirty="0" smtClean="0"/>
              <a:t> i mafiosi (</a:t>
            </a:r>
            <a:r>
              <a:rPr lang="it-IT" sz="2800" u="sng" dirty="0" smtClean="0"/>
              <a:t>antifascisti o fascisti di comodo</a:t>
            </a:r>
            <a:r>
              <a:rPr lang="it-IT" sz="2800" dirty="0" smtClean="0"/>
              <a:t>) risorsero, con l’obiettivo di:</a:t>
            </a:r>
          </a:p>
          <a:p>
            <a:pPr algn="just"/>
            <a:endParaRPr lang="it-IT" sz="2800" dirty="0" smtClean="0"/>
          </a:p>
          <a:p>
            <a:pPr algn="just">
              <a:buFont typeface="Arial" pitchFamily="34" charset="0"/>
              <a:buChar char="•"/>
            </a:pPr>
            <a:r>
              <a:rPr lang="it-IT" sz="2800" dirty="0" smtClean="0"/>
              <a:t> </a:t>
            </a:r>
            <a:r>
              <a:rPr lang="it-IT" sz="2800" b="1" dirty="0" smtClean="0"/>
              <a:t>Riguadagnare il potete </a:t>
            </a:r>
            <a:r>
              <a:rPr lang="it-IT" sz="2800" dirty="0" smtClean="0"/>
              <a:t>perduto</a:t>
            </a:r>
          </a:p>
          <a:p>
            <a:pPr algn="just"/>
            <a:endParaRPr lang="it-IT" sz="2800" dirty="0" smtClean="0"/>
          </a:p>
          <a:p>
            <a:pPr algn="just">
              <a:buFont typeface="Arial" pitchFamily="34" charset="0"/>
              <a:buChar char="•"/>
            </a:pPr>
            <a:r>
              <a:rPr lang="it-IT" sz="2800" dirty="0" smtClean="0"/>
              <a:t> Farsi vedere come difensori della vecchia tradizione del Sud e della Sicilia (nasce il </a:t>
            </a:r>
            <a:r>
              <a:rPr lang="it-IT" sz="2800" b="1" dirty="0" smtClean="0"/>
              <a:t>Movimento indipendentista siciliano, MIS </a:t>
            </a:r>
            <a:r>
              <a:rPr lang="it-IT" sz="2800" dirty="0" smtClean="0">
                <a:sym typeface="Wingdings" pitchFamily="2" charset="2"/>
              </a:rPr>
              <a:t> esponenti di spicco: </a:t>
            </a:r>
            <a:r>
              <a:rPr lang="it-IT" sz="2800" dirty="0" smtClean="0"/>
              <a:t>Tasca, Andrea </a:t>
            </a:r>
            <a:r>
              <a:rPr lang="it-IT" sz="2800" dirty="0" err="1" smtClean="0"/>
              <a:t>Finocchiaro</a:t>
            </a:r>
            <a:r>
              <a:rPr lang="it-IT" sz="2800" dirty="0" smtClean="0"/>
              <a:t> Aprile e Vizzini).</a:t>
            </a:r>
          </a:p>
          <a:p>
            <a:pPr algn="just">
              <a:buFont typeface="Arial" pitchFamily="34" charset="0"/>
              <a:buChar char="•"/>
            </a:pPr>
            <a:endParaRPr lang="it-IT" sz="28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836712"/>
            <a:ext cx="7776864" cy="3970318"/>
          </a:xfrm>
          <a:prstGeom prst="rect">
            <a:avLst/>
          </a:prstGeom>
          <a:noFill/>
        </p:spPr>
        <p:txBody>
          <a:bodyPr wrap="square" rtlCol="0">
            <a:spAutoFit/>
          </a:bodyPr>
          <a:lstStyle/>
          <a:p>
            <a:pPr algn="just"/>
            <a:r>
              <a:rPr lang="it-IT" sz="2800" dirty="0" smtClean="0"/>
              <a:t>Lo </a:t>
            </a:r>
            <a:r>
              <a:rPr lang="it-IT" sz="2800" dirty="0" smtClean="0">
                <a:solidFill>
                  <a:srgbClr val="FF0000"/>
                </a:solidFill>
                <a:effectLst>
                  <a:outerShdw blurRad="38100" dist="38100" dir="2700000" algn="tl">
                    <a:srgbClr val="000000">
                      <a:alpha val="43137"/>
                    </a:srgbClr>
                  </a:outerShdw>
                </a:effectLst>
              </a:rPr>
              <a:t>sbarco degli Alleati</a:t>
            </a:r>
            <a:r>
              <a:rPr lang="it-IT" sz="2800" dirty="0" smtClean="0"/>
              <a:t>, poi, diede nuovo vigore al fronte mafioso antifascista </a:t>
            </a:r>
          </a:p>
          <a:p>
            <a:pPr algn="just"/>
            <a:endParaRPr lang="it-IT" sz="2800" dirty="0" smtClean="0">
              <a:sym typeface="Wingdings" pitchFamily="2" charset="2"/>
            </a:endParaRPr>
          </a:p>
          <a:p>
            <a:pPr algn="just">
              <a:buFont typeface="Wingdings"/>
              <a:buChar char="à"/>
            </a:pPr>
            <a:r>
              <a:rPr lang="it-IT" sz="2800" dirty="0" smtClean="0"/>
              <a:t>il governo militare alleato aveva </a:t>
            </a:r>
            <a:r>
              <a:rPr lang="it-IT" sz="2800" b="1" dirty="0" smtClean="0"/>
              <a:t>bisogno di antifascisti </a:t>
            </a:r>
            <a:r>
              <a:rPr lang="it-IT" sz="2800" dirty="0" smtClean="0"/>
              <a:t>(per di più </a:t>
            </a:r>
            <a:r>
              <a:rPr lang="it-IT" sz="2800" b="1" dirty="0" smtClean="0"/>
              <a:t>anticomunisti e filoamericani</a:t>
            </a:r>
            <a:r>
              <a:rPr lang="it-IT" sz="2800" dirty="0" smtClean="0"/>
              <a:t>)</a:t>
            </a:r>
            <a:r>
              <a:rPr lang="it-IT" sz="2800" b="1" dirty="0" smtClean="0"/>
              <a:t> </a:t>
            </a:r>
            <a:r>
              <a:rPr lang="it-IT" sz="2800" dirty="0" smtClean="0"/>
              <a:t>da </a:t>
            </a:r>
            <a:r>
              <a:rPr lang="it-IT" sz="2800" u="sng" dirty="0" smtClean="0"/>
              <a:t>sostituire alle autorità locali </a:t>
            </a:r>
            <a:r>
              <a:rPr lang="it-IT" sz="2800" dirty="0" smtClean="0"/>
              <a:t>per </a:t>
            </a:r>
            <a:r>
              <a:rPr lang="it-IT" sz="2800" u="sng" dirty="0" smtClean="0"/>
              <a:t>facilitare l’avanzata </a:t>
            </a:r>
            <a:r>
              <a:rPr lang="it-IT" sz="2800" dirty="0" smtClean="0"/>
              <a:t>e </a:t>
            </a:r>
            <a:r>
              <a:rPr lang="it-IT" sz="2800" u="sng" dirty="0" smtClean="0"/>
              <a:t>controllare il territorio</a:t>
            </a:r>
            <a:r>
              <a:rPr lang="it-IT" sz="2800" dirty="0" smtClean="0"/>
              <a:t>. </a:t>
            </a:r>
          </a:p>
          <a:p>
            <a:pPr algn="just"/>
            <a:endParaRPr lang="it-IT" sz="2800" dirty="0" smtClean="0"/>
          </a:p>
          <a:p>
            <a:pPr algn="just"/>
            <a:r>
              <a:rPr lang="it-IT" sz="2800" dirty="0" smtClean="0"/>
              <a:t>Così il </a:t>
            </a:r>
            <a:r>
              <a:rPr lang="it-IT" sz="2800" i="1" dirty="0" smtClean="0"/>
              <a:t>legame mafia-USA  </a:t>
            </a:r>
            <a:r>
              <a:rPr lang="it-IT" sz="2800" dirty="0" smtClean="0"/>
              <a:t>si rinsaldò.</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04664"/>
            <a:ext cx="8280920" cy="5940088"/>
          </a:xfrm>
          <a:prstGeom prst="rect">
            <a:avLst/>
          </a:prstGeom>
          <a:noFill/>
        </p:spPr>
        <p:txBody>
          <a:bodyPr wrap="square" rtlCol="0">
            <a:spAutoFit/>
          </a:bodyPr>
          <a:lstStyle/>
          <a:p>
            <a:pPr algn="just"/>
            <a:r>
              <a:rPr lang="it-IT" sz="2000" dirty="0" smtClean="0"/>
              <a:t>Esistono teorie che affermano che </a:t>
            </a:r>
            <a:r>
              <a:rPr lang="it-IT" sz="2000" dirty="0" err="1" smtClean="0"/>
              <a:t>Lucky</a:t>
            </a:r>
            <a:r>
              <a:rPr lang="it-IT" sz="2000" dirty="0" smtClean="0"/>
              <a:t> Luciano venne arruolato per facilitare lo sbarco alleato in Sicilia (luglio 1943) e su questo indagò pure la Commissione d'inchiesta statunitense sul crimine organizzato presieduta dal senatore </a:t>
            </a:r>
            <a:r>
              <a:rPr lang="it-IT" sz="2000" dirty="0" err="1" smtClean="0"/>
              <a:t>Estes</a:t>
            </a:r>
            <a:r>
              <a:rPr lang="it-IT" sz="2000" dirty="0" smtClean="0"/>
              <a:t> </a:t>
            </a:r>
            <a:r>
              <a:rPr lang="it-IT" sz="2000" dirty="0" err="1" smtClean="0"/>
              <a:t>Kefauver</a:t>
            </a:r>
            <a:r>
              <a:rPr lang="it-IT" sz="2000" dirty="0" smtClean="0"/>
              <a:t> (1951). La Commissione </a:t>
            </a:r>
            <a:r>
              <a:rPr lang="it-IT" sz="2000" dirty="0" err="1" smtClean="0"/>
              <a:t>Kefauver</a:t>
            </a:r>
            <a:r>
              <a:rPr lang="it-IT" sz="2000" dirty="0" smtClean="0"/>
              <a:t> accertò che nel 1942 Luciano (all'epoca detenuto) offrì il suo aiuto al </a:t>
            </a:r>
            <a:r>
              <a:rPr lang="it-IT" sz="2000" dirty="0" err="1" smtClean="0"/>
              <a:t>Naval</a:t>
            </a:r>
            <a:r>
              <a:rPr lang="it-IT" sz="2000" dirty="0" smtClean="0"/>
              <a:t> Intelligence per indagare sul sabotaggio di diverse navi nel porto di Manhattan, di cui furono sospettate alcune spie naziste infiltrate tra i portuali; in cambio della sua collaborazione, Luciano venne trasferito in un altro carcere, dove si offrì anche di recarsi in Sicilia per prendere contatti in vista dello sbarco, progetto comunque non andato in porto. È quasi certo che la collaborazione di Luciano con il governo statunitense sia finita qui, anche se lo storico Michele </a:t>
            </a:r>
            <a:r>
              <a:rPr lang="it-IT" sz="2000" dirty="0" err="1" smtClean="0"/>
              <a:t>Pantaleone</a:t>
            </a:r>
            <a:r>
              <a:rPr lang="it-IT" sz="2000" dirty="0" smtClean="0"/>
              <a:t> sostenne di oscuri accordi con il boss mafioso Calogero Vizzini per il tramite di Luciano al fine di facilitare l’avanzata americana, smentito però da altre testimonianze (ma l’accesso ai documenti segreti statunitensi è precluso o pilotato, quindi non potremo sapere quali sono stati gli accordi effettivamente presi in quel periodo, né le manovre messe in atto). Tra l’altro Luciano nel 1946 fu ufficialmente perdonato e liberato e due terzi della pena gli furono condonati per “meriti patriottici”, pur con l’obbligo di un suo rientro in Italia.</a:t>
            </a:r>
            <a:endParaRPr lang="it-IT"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836712"/>
            <a:ext cx="7704856" cy="5262979"/>
          </a:xfrm>
          <a:prstGeom prst="rect">
            <a:avLst/>
          </a:prstGeom>
          <a:noFill/>
        </p:spPr>
        <p:txBody>
          <a:bodyPr wrap="square" rtlCol="0">
            <a:spAutoFit/>
          </a:bodyPr>
          <a:lstStyle/>
          <a:p>
            <a:r>
              <a:rPr lang="it-IT" sz="2800" dirty="0" smtClean="0"/>
              <a:t>Il </a:t>
            </a:r>
            <a:r>
              <a:rPr lang="it-IT" sz="2800" u="sng" dirty="0" smtClean="0"/>
              <a:t>sogno siciliano dell’indipendenza </a:t>
            </a:r>
            <a:r>
              <a:rPr lang="it-IT" sz="2800" dirty="0" smtClean="0"/>
              <a:t>si rivelò </a:t>
            </a:r>
            <a:r>
              <a:rPr lang="it-IT" sz="2800" u="sng" dirty="0" smtClean="0"/>
              <a:t>un’illusione</a:t>
            </a:r>
            <a:r>
              <a:rPr lang="it-IT" sz="2800" dirty="0" smtClean="0"/>
              <a:t>, anche perché una volta vinta la guerra gli americani si </a:t>
            </a:r>
            <a:r>
              <a:rPr lang="it-IT" sz="2800" dirty="0" err="1" smtClean="0"/>
              <a:t>defilano…</a:t>
            </a:r>
            <a:endParaRPr lang="it-IT" sz="2800" dirty="0" smtClean="0"/>
          </a:p>
          <a:p>
            <a:endParaRPr lang="it-IT" sz="2800" dirty="0" smtClean="0"/>
          </a:p>
          <a:p>
            <a:r>
              <a:rPr lang="it-IT" sz="2800" dirty="0" smtClean="0"/>
              <a:t>… non smisero di considerare la mafia una stimata forza politica. </a:t>
            </a:r>
          </a:p>
          <a:p>
            <a:r>
              <a:rPr lang="it-IT" sz="2800" dirty="0" smtClean="0"/>
              <a:t>E nell’interscambio </a:t>
            </a:r>
            <a:r>
              <a:rPr lang="it-IT" sz="2800" dirty="0" err="1" smtClean="0"/>
              <a:t>Sicilia-America</a:t>
            </a:r>
            <a:r>
              <a:rPr lang="it-IT" sz="2800" dirty="0" smtClean="0"/>
              <a:t> si erano formate le condizioni per una </a:t>
            </a:r>
            <a:r>
              <a:rPr lang="it-IT" sz="2800" b="1" dirty="0" smtClean="0"/>
              <a:t>possibile fusione tra l’holding criminale fondata da Luciano e la mafia siciliana</a:t>
            </a:r>
            <a:r>
              <a:rPr lang="it-IT" sz="2800" dirty="0" smtClean="0"/>
              <a:t>. </a:t>
            </a:r>
          </a:p>
          <a:p>
            <a:endParaRPr lang="it-IT" sz="2800" dirty="0" smtClean="0"/>
          </a:p>
          <a:p>
            <a:r>
              <a:rPr lang="it-IT" sz="2800" i="1" dirty="0" smtClean="0"/>
              <a:t>Stava nascendo una più moderna e ramificata Cosa nostra internazionale</a:t>
            </a:r>
            <a:r>
              <a:rPr lang="it-IT" sz="2800" dirty="0" smtClean="0"/>
              <a:t>.</a:t>
            </a:r>
            <a:endParaRPr lang="it-IT"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5262979"/>
          </a:xfrm>
          <a:prstGeom prst="rect">
            <a:avLst/>
          </a:prstGeom>
          <a:noFill/>
        </p:spPr>
        <p:txBody>
          <a:bodyPr wrap="square" rtlCol="0">
            <a:spAutoFit/>
          </a:bodyPr>
          <a:lstStyle/>
          <a:p>
            <a:pPr algn="just"/>
            <a:r>
              <a:rPr lang="it-IT" sz="2800" dirty="0" smtClean="0"/>
              <a:t>A questo punto avvenne una frattura tra:</a:t>
            </a:r>
          </a:p>
          <a:p>
            <a:pPr algn="just">
              <a:buFont typeface="Arial" pitchFamily="34" charset="0"/>
              <a:buChar char="•"/>
            </a:pPr>
            <a:r>
              <a:rPr lang="it-IT" sz="2800" dirty="0" smtClean="0"/>
              <a:t> chi riteneva archiviata l’ipotesi della secessione</a:t>
            </a:r>
          </a:p>
          <a:p>
            <a:pPr algn="just">
              <a:buFont typeface="Arial" pitchFamily="34" charset="0"/>
              <a:buChar char="•"/>
            </a:pPr>
            <a:r>
              <a:rPr lang="it-IT" sz="2800" dirty="0" smtClean="0"/>
              <a:t> chi voleva proseguire su questa strada (soprattutto i grandi aristocratici latifondisti e </a:t>
            </a:r>
            <a:r>
              <a:rPr lang="it-IT" sz="2800" dirty="0" err="1" smtClean="0"/>
              <a:t>filomonarchici</a:t>
            </a:r>
            <a:r>
              <a:rPr lang="it-IT" sz="2800" dirty="0" smtClean="0"/>
              <a:t>). </a:t>
            </a:r>
          </a:p>
          <a:p>
            <a:pPr>
              <a:buFont typeface="Arial" pitchFamily="34" charset="0"/>
              <a:buChar char="•"/>
            </a:pPr>
            <a:endParaRPr lang="it-IT" sz="2800" dirty="0" smtClean="0"/>
          </a:p>
          <a:p>
            <a:r>
              <a:rPr lang="it-IT" sz="2800" dirty="0" smtClean="0"/>
              <a:t>I tentativi filo monarchici non andarono a buon fine: l’Italia, con il </a:t>
            </a:r>
            <a:r>
              <a:rPr lang="it-IT" sz="2800" b="1" dirty="0" smtClean="0"/>
              <a:t>referendum del 2 giugno </a:t>
            </a:r>
            <a:r>
              <a:rPr lang="it-IT" sz="2800" dirty="0" smtClean="0"/>
              <a:t>1946, divenne una Repubblica.</a:t>
            </a:r>
          </a:p>
          <a:p>
            <a:r>
              <a:rPr lang="it-IT" sz="2800" dirty="0" smtClean="0"/>
              <a:t>A dominare la scena emersero i </a:t>
            </a:r>
            <a:r>
              <a:rPr lang="it-IT" sz="2800" b="1" dirty="0" smtClean="0"/>
              <a:t>grandi partiti di massa</a:t>
            </a:r>
            <a:r>
              <a:rPr lang="it-IT" sz="2800" dirty="0" smtClean="0"/>
              <a:t> come la </a:t>
            </a:r>
            <a:r>
              <a:rPr lang="it-IT" sz="2800" b="1" dirty="0" smtClean="0">
                <a:solidFill>
                  <a:srgbClr val="FF0000"/>
                </a:solidFill>
                <a:effectLst>
                  <a:outerShdw blurRad="38100" dist="38100" dir="2700000" algn="tl">
                    <a:srgbClr val="000000">
                      <a:alpha val="43137"/>
                    </a:srgbClr>
                  </a:outerShdw>
                </a:effectLst>
              </a:rPr>
              <a:t>DC</a:t>
            </a:r>
            <a:r>
              <a:rPr lang="it-IT" sz="2800" dirty="0" smtClean="0"/>
              <a:t> (Democrazia Cristiana) e i partiti di sinistra.</a:t>
            </a:r>
            <a:endParaRPr lang="it-IT"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5262979"/>
          </a:xfrm>
          <a:prstGeom prst="rect">
            <a:avLst/>
          </a:prstGeom>
          <a:noFill/>
        </p:spPr>
        <p:txBody>
          <a:bodyPr wrap="square" rtlCol="0">
            <a:spAutoFit/>
          </a:bodyPr>
          <a:lstStyle/>
          <a:p>
            <a:r>
              <a:rPr lang="it-IT" sz="2800" b="1" dirty="0" smtClean="0"/>
              <a:t>Spinte rinnovatrici </a:t>
            </a:r>
            <a:r>
              <a:rPr lang="it-IT" sz="2800" dirty="0" smtClean="0"/>
              <a:t>della società del secondo dopoguerra: </a:t>
            </a:r>
          </a:p>
          <a:p>
            <a:pPr>
              <a:buFont typeface="Arial" pitchFamily="34" charset="0"/>
              <a:buChar char="•"/>
            </a:pPr>
            <a:r>
              <a:rPr lang="it-IT" sz="2800" dirty="0" smtClean="0"/>
              <a:t>eliminazione del latifondo </a:t>
            </a:r>
          </a:p>
          <a:p>
            <a:pPr>
              <a:buFont typeface="Arial" pitchFamily="34" charset="0"/>
              <a:buChar char="•"/>
            </a:pPr>
            <a:r>
              <a:rPr lang="it-IT" sz="2800" dirty="0" smtClean="0"/>
              <a:t>più equa distribuzione delle ricchezze</a:t>
            </a:r>
          </a:p>
          <a:p>
            <a:endParaRPr lang="it-IT" sz="2800" dirty="0" smtClean="0"/>
          </a:p>
          <a:p>
            <a:r>
              <a:rPr lang="it-IT" sz="2800" dirty="0" smtClean="0"/>
              <a:t>Sia i partiti di sinistra (socialisti, comunisti), per ideologia, che la </a:t>
            </a:r>
            <a:r>
              <a:rPr lang="it-IT" sz="2800" dirty="0" err="1" smtClean="0"/>
              <a:t>DC</a:t>
            </a:r>
            <a:r>
              <a:rPr lang="it-IT" sz="2800" dirty="0" smtClean="0"/>
              <a:t> (per contrastare la sinistra) proponevano iniziative sociali in tal senso. </a:t>
            </a:r>
          </a:p>
          <a:p>
            <a:endParaRPr lang="it-IT" sz="2800" dirty="0" smtClean="0"/>
          </a:p>
          <a:p>
            <a:r>
              <a:rPr lang="it-IT" sz="2800" dirty="0" smtClean="0"/>
              <a:t>La mafia si sente dunque </a:t>
            </a:r>
            <a:r>
              <a:rPr lang="it-IT" sz="2800" u="sng" dirty="0" smtClean="0"/>
              <a:t>sotto </a:t>
            </a:r>
            <a:r>
              <a:rPr lang="it-IT" sz="2800" u="sng" dirty="0" err="1" smtClean="0"/>
              <a:t>attacco</a:t>
            </a:r>
            <a:r>
              <a:rPr lang="it-IT" sz="2800" dirty="0" err="1" smtClean="0"/>
              <a:t>…</a:t>
            </a:r>
            <a:endParaRPr lang="it-IT" sz="2800" dirty="0" smtClean="0"/>
          </a:p>
          <a:p>
            <a:endParaRPr lang="it-IT" sz="2800" dirty="0" smtClean="0"/>
          </a:p>
          <a:p>
            <a:endParaRPr lang="it-IT" sz="28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1403648" y="1268760"/>
            <a:ext cx="5760640" cy="3888432"/>
            <a:chOff x="1172" y="6229"/>
            <a:chExt cx="7066" cy="3851"/>
          </a:xfrm>
        </p:grpSpPr>
        <p:sp>
          <p:nvSpPr>
            <p:cNvPr id="15363" name="Rectangle 3"/>
            <p:cNvSpPr>
              <a:spLocks noChangeArrowheads="1"/>
            </p:cNvSpPr>
            <p:nvPr/>
          </p:nvSpPr>
          <p:spPr bwMode="auto">
            <a:xfrm>
              <a:off x="1172" y="6229"/>
              <a:ext cx="7066" cy="3851"/>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it-IT"/>
            </a:p>
          </p:txBody>
        </p:sp>
        <p:sp>
          <p:nvSpPr>
            <p:cNvPr id="15364" name="Text Box 4"/>
            <p:cNvSpPr txBox="1">
              <a:spLocks noChangeArrowheads="1"/>
            </p:cNvSpPr>
            <p:nvPr/>
          </p:nvSpPr>
          <p:spPr bwMode="auto">
            <a:xfrm>
              <a:off x="3885" y="6781"/>
              <a:ext cx="4169" cy="28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2400" b="0" i="0" u="none" strike="noStrike" cap="none" normalizeH="0" baseline="0" dirty="0" smtClean="0">
                  <a:ln>
                    <a:noFill/>
                  </a:ln>
                  <a:solidFill>
                    <a:schemeClr val="tx1"/>
                  </a:solidFill>
                  <a:effectLst/>
                  <a:latin typeface="AR JULIAN" pitchFamily="2" charset="0"/>
                  <a:cs typeface="Arial" pitchFamily="34" charset="0"/>
                </a:rPr>
                <a:t>“Lo Stato e la mafia sono due poteri che occupano uno stesso territorio. O si fanno la guerra, o si mettono d’accordo</a:t>
              </a:r>
              <a:r>
                <a:rPr kumimoji="0" lang="it-IT" sz="1600" b="0" i="0" u="none" strike="noStrike" cap="none" normalizeH="0" baseline="0" dirty="0" smtClean="0">
                  <a:ln>
                    <a:noFill/>
                  </a:ln>
                  <a:solidFill>
                    <a:schemeClr val="tx1"/>
                  </a:solidFill>
                  <a:effectLst/>
                  <a:latin typeface="AR JULIAN" pitchFamily="2" charset="0"/>
                  <a:cs typeface="Arial" pitchFamily="34" charset="0"/>
                </a:rPr>
                <a:t>”.</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it-IT" sz="1200" b="0" i="0" u="none" strike="noStrike" cap="none" normalizeH="0" baseline="0" dirty="0" smtClean="0">
                <a:ln>
                  <a:noFill/>
                </a:ln>
                <a:solidFill>
                  <a:schemeClr val="tx1"/>
                </a:solidFill>
                <a:effectLst/>
                <a:latin typeface="AR JULIAN" pitchFamily="2"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it-IT" sz="1200" b="0" i="1" u="none" strike="noStrike" cap="none" normalizeH="0" baseline="0" dirty="0" smtClean="0">
                  <a:ln>
                    <a:noFill/>
                  </a:ln>
                  <a:solidFill>
                    <a:schemeClr val="tx1"/>
                  </a:solidFill>
                  <a:effectLst/>
                  <a:latin typeface="Cambria" pitchFamily="18" charset="0"/>
                  <a:cs typeface="Arial" pitchFamily="34" charset="0"/>
                </a:rPr>
                <a:t>(Paolo Borsellino)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5" name="docs-internal-guid-167000fb-6bdc-acad-4b48-bdddcdd60741" descr="borsellino-212x300.jpeg"/>
          <p:cNvPicPr/>
          <p:nvPr/>
        </p:nvPicPr>
        <p:blipFill>
          <a:blip r:embed="rId2" cstate="print"/>
          <a:srcRect/>
          <a:stretch>
            <a:fillRect/>
          </a:stretch>
        </p:blipFill>
        <p:spPr bwMode="auto">
          <a:xfrm rot="368380">
            <a:off x="983858" y="1076615"/>
            <a:ext cx="1952718" cy="297657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5262979"/>
          </a:xfrm>
          <a:prstGeom prst="rect">
            <a:avLst/>
          </a:prstGeom>
          <a:noFill/>
        </p:spPr>
        <p:txBody>
          <a:bodyPr wrap="square" rtlCol="0">
            <a:spAutoFit/>
          </a:bodyPr>
          <a:lstStyle/>
          <a:p>
            <a:pPr algn="just"/>
            <a:r>
              <a:rPr lang="it-IT" sz="2800" dirty="0" smtClean="0"/>
              <a:t>La mafia, e il loro patriarca Calogero Vizzini, </a:t>
            </a:r>
            <a:r>
              <a:rPr lang="it-IT" sz="2800" b="1" dirty="0" smtClean="0"/>
              <a:t>reagirono</a:t>
            </a:r>
            <a:r>
              <a:rPr lang="it-IT" sz="2800" dirty="0" smtClean="0"/>
              <a:t> in modo eclatante. </a:t>
            </a:r>
          </a:p>
          <a:p>
            <a:pPr algn="just"/>
            <a:endParaRPr lang="it-IT" sz="2800" dirty="0" smtClean="0"/>
          </a:p>
          <a:p>
            <a:pPr algn="just"/>
            <a:r>
              <a:rPr lang="it-IT" sz="2800" dirty="0" smtClean="0"/>
              <a:t>Ad esempio, il comizio del segretario regionale comunista, </a:t>
            </a:r>
            <a:r>
              <a:rPr lang="it-IT" sz="2800" b="1" dirty="0" smtClean="0">
                <a:effectLst>
                  <a:outerShdw blurRad="38100" dist="38100" dir="2700000" algn="tl">
                    <a:srgbClr val="000000">
                      <a:alpha val="43137"/>
                    </a:srgbClr>
                  </a:outerShdw>
                </a:effectLst>
              </a:rPr>
              <a:t>Li Causi</a:t>
            </a:r>
            <a:r>
              <a:rPr lang="it-IT" sz="2800" dirty="0" smtClean="0"/>
              <a:t>, che si tenne il 16 settembre 1944 fu interrotto non appena questi cominciò a parlare alla folla dei problemi della Sicilia, di </a:t>
            </a:r>
            <a:r>
              <a:rPr lang="it-IT" sz="2800" dirty="0" err="1" smtClean="0"/>
              <a:t>gabelloti</a:t>
            </a:r>
            <a:r>
              <a:rPr lang="it-IT" sz="2800" dirty="0" smtClean="0"/>
              <a:t>, di </a:t>
            </a:r>
            <a:r>
              <a:rPr lang="it-IT" sz="2800" dirty="0" err="1" smtClean="0"/>
              <a:t>feudi…</a:t>
            </a:r>
            <a:r>
              <a:rPr lang="it-IT" sz="2800" dirty="0" smtClean="0"/>
              <a:t> Vizzini, tra il pubblico, reagì: ci furono spari, Li Causi venne gravemente ferito. Gli strascichi giudiziari durarono sei anni, e terminarono con l’assoluzione di Vizzini e dei suoi, perché “lavoratori, quasi tutti incensurati”.</a:t>
            </a:r>
            <a:endParaRPr lang="it-IT"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3539430"/>
          </a:xfrm>
          <a:prstGeom prst="rect">
            <a:avLst/>
          </a:prstGeom>
          <a:noFill/>
        </p:spPr>
        <p:txBody>
          <a:bodyPr wrap="square" rtlCol="0">
            <a:spAutoFit/>
          </a:bodyPr>
          <a:lstStyle/>
          <a:p>
            <a:endParaRPr lang="it-IT" sz="2800" dirty="0" smtClean="0"/>
          </a:p>
          <a:p>
            <a:endParaRPr lang="it-IT" sz="2800" dirty="0" smtClean="0"/>
          </a:p>
          <a:p>
            <a:pPr algn="just"/>
            <a:r>
              <a:rPr lang="it-IT" sz="2800" dirty="0" smtClean="0"/>
              <a:t>Insomma, la mafia non si tirò indietro nella </a:t>
            </a:r>
            <a:r>
              <a:rPr lang="it-IT" sz="2800" b="1" dirty="0" smtClean="0"/>
              <a:t>lotta sociale</a:t>
            </a:r>
            <a:r>
              <a:rPr lang="it-IT" sz="2800" dirty="0" smtClean="0"/>
              <a:t> contro i contadini, contro i politici e sindacalisti socialisti e comunisti</a:t>
            </a:r>
          </a:p>
          <a:p>
            <a:pPr algn="just"/>
            <a:endParaRPr lang="it-IT" sz="2800" dirty="0" smtClean="0"/>
          </a:p>
          <a:p>
            <a:pPr algn="just"/>
            <a:r>
              <a:rPr lang="it-IT" sz="2800" dirty="0" smtClean="0">
                <a:sym typeface="Wingdings" pitchFamily="2" charset="2"/>
              </a:rPr>
              <a:t></a:t>
            </a:r>
            <a:r>
              <a:rPr lang="it-IT" sz="2800" dirty="0" smtClean="0"/>
              <a:t> combatté a colpi di lupara: 4 morti un anno, 8 il successivo, 19 nel 1947 e così via.</a:t>
            </a:r>
            <a:endParaRPr lang="it-IT"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908720"/>
            <a:ext cx="8064896" cy="4832092"/>
          </a:xfrm>
          <a:prstGeom prst="rect">
            <a:avLst/>
          </a:prstGeom>
          <a:noFill/>
        </p:spPr>
        <p:txBody>
          <a:bodyPr wrap="square" rtlCol="0">
            <a:spAutoFit/>
          </a:bodyPr>
          <a:lstStyle/>
          <a:p>
            <a:pPr algn="just"/>
            <a:endParaRPr lang="it-IT" sz="2800" dirty="0" smtClean="0"/>
          </a:p>
          <a:p>
            <a:pPr algn="just"/>
            <a:r>
              <a:rPr lang="it-IT" sz="2800" dirty="0" smtClean="0"/>
              <a:t>Fino a metà degli anni Cinquanta la mafia, sotto attacco, stentò però a trovare punti di riferimento </a:t>
            </a:r>
          </a:p>
          <a:p>
            <a:pPr algn="just">
              <a:buFont typeface="Wingdings"/>
              <a:buChar char="à"/>
            </a:pPr>
            <a:r>
              <a:rPr lang="it-IT" sz="2800" dirty="0" smtClean="0"/>
              <a:t> dopo la fine della seconda guerra mondiale il </a:t>
            </a:r>
            <a:r>
              <a:rPr lang="it-IT" sz="2800" b="1" dirty="0" smtClean="0"/>
              <a:t>quadro politico italiano era tutt’altro che definito </a:t>
            </a:r>
            <a:r>
              <a:rPr lang="it-IT" sz="2800" dirty="0" smtClean="0"/>
              <a:t>– bisognava capire bene chi avrebbe comandato, prima di poter stringere degli accordi</a:t>
            </a:r>
          </a:p>
          <a:p>
            <a:pPr algn="just"/>
            <a:r>
              <a:rPr lang="it-IT" sz="2800" dirty="0" smtClean="0"/>
              <a:t> </a:t>
            </a:r>
          </a:p>
          <a:p>
            <a:pPr algn="just"/>
            <a:r>
              <a:rPr lang="it-IT" sz="2800" dirty="0" smtClean="0"/>
              <a:t>La mafia mise sul piatto il suo </a:t>
            </a:r>
            <a:r>
              <a:rPr lang="it-IT" sz="2800" dirty="0" smtClean="0">
                <a:solidFill>
                  <a:srgbClr val="FF0000"/>
                </a:solidFill>
                <a:effectLst>
                  <a:outerShdw blurRad="38100" dist="38100" dir="2700000" algn="tl">
                    <a:srgbClr val="000000">
                      <a:alpha val="43137"/>
                    </a:srgbClr>
                  </a:outerShdw>
                </a:effectLst>
              </a:rPr>
              <a:t>anticomunismo</a:t>
            </a:r>
            <a:r>
              <a:rPr lang="it-IT" sz="2800" dirty="0" smtClean="0"/>
              <a:t> (e l’essere </a:t>
            </a:r>
            <a:r>
              <a:rPr lang="it-IT" sz="2800" dirty="0" smtClean="0">
                <a:solidFill>
                  <a:srgbClr val="FF0000"/>
                </a:solidFill>
                <a:effectLst>
                  <a:outerShdw blurRad="38100" dist="38100" dir="2700000" algn="tl">
                    <a:srgbClr val="000000">
                      <a:alpha val="43137"/>
                    </a:srgbClr>
                  </a:outerShdw>
                </a:effectLst>
              </a:rPr>
              <a:t>filoamericana</a:t>
            </a:r>
            <a:r>
              <a:rPr lang="it-IT" sz="2800" dirty="0" smtClean="0"/>
              <a:t>), aumentando il suo “valore contrattuale” con la </a:t>
            </a:r>
            <a:r>
              <a:rPr lang="it-IT" sz="2800" dirty="0" err="1" smtClean="0"/>
              <a:t>DC</a:t>
            </a:r>
            <a:r>
              <a:rPr lang="it-IT" sz="2800" dirty="0" smtClean="0"/>
              <a:t>. </a:t>
            </a:r>
            <a:endParaRPr lang="it-IT" sz="28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836712"/>
            <a:ext cx="7776864" cy="5262979"/>
          </a:xfrm>
          <a:prstGeom prst="rect">
            <a:avLst/>
          </a:prstGeom>
          <a:noFill/>
        </p:spPr>
        <p:txBody>
          <a:bodyPr wrap="square" rtlCol="0">
            <a:spAutoFit/>
          </a:bodyPr>
          <a:lstStyle/>
          <a:p>
            <a:pPr algn="r"/>
            <a:r>
              <a:rPr lang="it-IT" sz="2800" dirty="0" smtClean="0"/>
              <a:t>E’ il tempo della </a:t>
            </a:r>
            <a:r>
              <a:rPr lang="it-IT" sz="2800" b="1" u="sng" dirty="0" smtClean="0">
                <a:effectLst>
                  <a:outerShdw blurRad="38100" dist="38100" dir="2700000" algn="tl">
                    <a:srgbClr val="000000">
                      <a:alpha val="43137"/>
                    </a:srgbClr>
                  </a:outerShdw>
                </a:effectLst>
              </a:rPr>
              <a:t>guerra fredda</a:t>
            </a:r>
          </a:p>
          <a:p>
            <a:pPr algn="r"/>
            <a:r>
              <a:rPr lang="it-IT" sz="2800" dirty="0" smtClean="0"/>
              <a:t> </a:t>
            </a:r>
          </a:p>
          <a:p>
            <a:pPr algn="just">
              <a:buFont typeface="Arial" pitchFamily="34" charset="0"/>
              <a:buChar char="•"/>
            </a:pPr>
            <a:r>
              <a:rPr lang="it-IT" sz="2800" dirty="0" smtClean="0"/>
              <a:t> il viaggio del presidente </a:t>
            </a:r>
            <a:r>
              <a:rPr lang="it-IT" sz="2800" b="1" dirty="0" smtClean="0"/>
              <a:t>De Gasperi </a:t>
            </a:r>
            <a:r>
              <a:rPr lang="it-IT" sz="2800" dirty="0" smtClean="0"/>
              <a:t>negli Stati Uniti segnò la svolta occidentalista dell’Italia: comunisti e socialisti dovevano essere esclusi dal governo. E queste due forze segnavano insieme circa il 40% dei voti. </a:t>
            </a:r>
          </a:p>
          <a:p>
            <a:pPr algn="just"/>
            <a:endParaRPr lang="it-IT" sz="2800" dirty="0" smtClean="0"/>
          </a:p>
          <a:p>
            <a:pPr algn="just">
              <a:buFont typeface="Arial" pitchFamily="34" charset="0"/>
              <a:buChar char="•"/>
            </a:pPr>
            <a:r>
              <a:rPr lang="it-IT" sz="2800" dirty="0" smtClean="0"/>
              <a:t> La </a:t>
            </a:r>
            <a:r>
              <a:rPr lang="it-IT" sz="2800" dirty="0" err="1" smtClean="0">
                <a:solidFill>
                  <a:srgbClr val="FF0000"/>
                </a:solidFill>
              </a:rPr>
              <a:t>DC</a:t>
            </a:r>
            <a:r>
              <a:rPr lang="it-IT" sz="2800" dirty="0" smtClean="0"/>
              <a:t>, se voleva avere una solida base di governo, doveva </a:t>
            </a:r>
            <a:r>
              <a:rPr lang="it-IT" sz="2800" b="1" dirty="0" smtClean="0"/>
              <a:t>allargare il proprio elettorato </a:t>
            </a:r>
            <a:r>
              <a:rPr lang="it-IT" sz="2800" dirty="0" smtClean="0"/>
              <a:t>(che arrivava già a un 35%): e ciò lo si poteva fare soprattutto nel </a:t>
            </a:r>
            <a:r>
              <a:rPr lang="it-IT" sz="2800" b="1" dirty="0" smtClean="0"/>
              <a:t>sud</a:t>
            </a:r>
            <a:r>
              <a:rPr lang="it-IT" sz="2800" dirty="0" smtClean="0"/>
              <a:t>, dove la situazione era più incerta.</a:t>
            </a:r>
            <a:endParaRPr lang="it-IT"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548680"/>
            <a:ext cx="8136904" cy="4401205"/>
          </a:xfrm>
          <a:prstGeom prst="rect">
            <a:avLst/>
          </a:prstGeom>
          <a:noFill/>
        </p:spPr>
        <p:txBody>
          <a:bodyPr wrap="square" rtlCol="0">
            <a:spAutoFit/>
          </a:bodyPr>
          <a:lstStyle/>
          <a:p>
            <a:pPr algn="just"/>
            <a:r>
              <a:rPr lang="it-IT" sz="2800" dirty="0" smtClean="0"/>
              <a:t>Il potere della mafia era perciò </a:t>
            </a:r>
            <a:r>
              <a:rPr lang="it-IT" sz="2800" dirty="0" err="1" smtClean="0"/>
              <a:t>determinante…</a:t>
            </a:r>
            <a:endParaRPr lang="it-IT" sz="2800" dirty="0" smtClean="0"/>
          </a:p>
          <a:p>
            <a:pPr algn="just"/>
            <a:r>
              <a:rPr lang="it-IT" sz="2800" dirty="0" smtClean="0"/>
              <a:t>Un</a:t>
            </a:r>
            <a:r>
              <a:rPr lang="it-IT" sz="2800" dirty="0" smtClean="0"/>
              <a:t> </a:t>
            </a:r>
            <a:r>
              <a:rPr lang="it-IT" sz="2800" dirty="0" smtClean="0"/>
              <a:t>esempio </a:t>
            </a:r>
            <a:r>
              <a:rPr lang="it-IT" sz="2800" dirty="0" smtClean="0"/>
              <a:t>eclatante lo </a:t>
            </a:r>
            <a:r>
              <a:rPr lang="it-IT" sz="2800" dirty="0" smtClean="0"/>
              <a:t>abbiamo con la </a:t>
            </a:r>
            <a:r>
              <a:rPr lang="it-IT" sz="2800" dirty="0" smtClean="0">
                <a:solidFill>
                  <a:srgbClr val="FF0000"/>
                </a:solidFill>
                <a:effectLst>
                  <a:outerShdw blurRad="38100" dist="38100" dir="2700000" algn="tl">
                    <a:srgbClr val="000000">
                      <a:alpha val="43137"/>
                    </a:srgbClr>
                  </a:outerShdw>
                </a:effectLst>
              </a:rPr>
              <a:t>strage di Portella della Ginestra </a:t>
            </a:r>
            <a:r>
              <a:rPr lang="it-IT" sz="2800" dirty="0" smtClean="0"/>
              <a:t>del primo maggio 1947. Il fatto: circa tremila persone, contadini con le loro famiglie, celebravano la festa del lavoro; festeggiavano anche la vittoria alle elezioni regionali del 20 aprile della sinistra. Alle 10:30 il segretario locale della sezione </a:t>
            </a:r>
            <a:r>
              <a:rPr lang="it-IT" sz="2800" dirty="0" smtClean="0"/>
              <a:t>socialista </a:t>
            </a:r>
            <a:r>
              <a:rPr lang="it-IT" sz="2800" dirty="0" smtClean="0"/>
              <a:t>prese la parola per il suo discorso: fu allora che cominciarono a crepitare le mitragliatrici. Alla fine si contarono 11 morti e 27 feriti.</a:t>
            </a:r>
            <a:endParaRPr lang="it-IT" sz="2800" dirty="0"/>
          </a:p>
        </p:txBody>
      </p:sp>
      <p:pic>
        <p:nvPicPr>
          <p:cNvPr id="1026" name="Picture 2"/>
          <p:cNvPicPr>
            <a:picLocks noChangeAspect="1" noChangeArrowheads="1"/>
          </p:cNvPicPr>
          <p:nvPr/>
        </p:nvPicPr>
        <p:blipFill>
          <a:blip r:embed="rId2" cstate="print"/>
          <a:srcRect/>
          <a:stretch>
            <a:fillRect/>
          </a:stretch>
        </p:blipFill>
        <p:spPr bwMode="auto">
          <a:xfrm>
            <a:off x="5940152" y="4533122"/>
            <a:ext cx="2569468" cy="214122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5262979"/>
          </a:xfrm>
          <a:prstGeom prst="rect">
            <a:avLst/>
          </a:prstGeom>
          <a:noFill/>
        </p:spPr>
        <p:txBody>
          <a:bodyPr wrap="square" rtlCol="0">
            <a:spAutoFit/>
          </a:bodyPr>
          <a:lstStyle/>
          <a:p>
            <a:pPr algn="just"/>
            <a:r>
              <a:rPr lang="it-IT" sz="2800" dirty="0" smtClean="0"/>
              <a:t>Questo l’atteggiamento del ministro </a:t>
            </a:r>
            <a:r>
              <a:rPr lang="it-IT" sz="2800" b="1" dirty="0" err="1" smtClean="0"/>
              <a:t>Scelba</a:t>
            </a:r>
            <a:r>
              <a:rPr lang="it-IT" sz="2800" dirty="0" smtClean="0"/>
              <a:t>, che parla </a:t>
            </a:r>
            <a:r>
              <a:rPr lang="it-IT" sz="2800" b="1" dirty="0" smtClean="0"/>
              <a:t>a nome del governo</a:t>
            </a:r>
            <a:r>
              <a:rPr lang="it-IT" sz="2800" dirty="0" smtClean="0"/>
              <a:t>: “</a:t>
            </a:r>
            <a:r>
              <a:rPr lang="it-IT" sz="2800" i="1" dirty="0" smtClean="0"/>
              <a:t>il delitto si è consumato in una zona fortunatamente limitata […] in cui persistono mentalità feudali </a:t>
            </a:r>
            <a:r>
              <a:rPr lang="it-IT" sz="2800" i="1" dirty="0" smtClean="0"/>
              <a:t>sorde </a:t>
            </a:r>
            <a:r>
              <a:rPr lang="it-IT" sz="2800" i="1" dirty="0" smtClean="0"/>
              <a:t>e chiuse […]. Non è una manifestazione politica questo delitto: nessun partito politico oserebbe organizzare manifestazioni del genere […]. Si spara sulla folla dei lavoratori, non perché tali, ma perché rei di reclamare un nuovo diritto. Si vendica l’offesa, così come si sparerebbe su un singolo, per un qualsiasi torto ricevuto, individuale o familiare</a:t>
            </a:r>
            <a:r>
              <a:rPr lang="it-IT" sz="2800" dirty="0" smtClean="0"/>
              <a:t>”.</a:t>
            </a:r>
            <a:endParaRPr lang="it-IT" sz="28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832092"/>
          </a:xfrm>
          <a:prstGeom prst="rect">
            <a:avLst/>
          </a:prstGeom>
          <a:noFill/>
        </p:spPr>
        <p:txBody>
          <a:bodyPr wrap="square" rtlCol="0">
            <a:spAutoFit/>
          </a:bodyPr>
          <a:lstStyle/>
          <a:p>
            <a:pPr algn="just"/>
            <a:r>
              <a:rPr lang="it-IT" sz="2800" dirty="0" smtClean="0"/>
              <a:t>L’interpretazione </a:t>
            </a:r>
            <a:r>
              <a:rPr lang="it-IT" sz="2800" dirty="0" err="1" smtClean="0"/>
              <a:t>scelbiana</a:t>
            </a:r>
            <a:r>
              <a:rPr lang="it-IT" sz="2800" dirty="0" smtClean="0"/>
              <a:t> era un primo segnale di quella tendenza a </a:t>
            </a:r>
            <a:r>
              <a:rPr lang="it-IT" sz="2800" b="1" dirty="0" smtClean="0"/>
              <a:t>nascondere la verità </a:t>
            </a:r>
            <a:r>
              <a:rPr lang="it-IT" sz="2800" dirty="0" smtClean="0"/>
              <a:t>che poi sarebbe diventata pratica corrente: </a:t>
            </a:r>
            <a:r>
              <a:rPr lang="it-IT" sz="2800" b="1" dirty="0" smtClean="0"/>
              <a:t>un’omertà di Stato</a:t>
            </a:r>
            <a:r>
              <a:rPr lang="it-IT" sz="2800" dirty="0" smtClean="0"/>
              <a:t>, la costruzione di uno Stato segreto all’ombra di quello ufficiale.</a:t>
            </a:r>
          </a:p>
          <a:p>
            <a:endParaRPr lang="it-IT" sz="2800" dirty="0" smtClean="0"/>
          </a:p>
          <a:p>
            <a:pPr algn="just"/>
            <a:r>
              <a:rPr lang="it-IT" sz="2800" dirty="0" smtClean="0"/>
              <a:t>Inoltre </a:t>
            </a:r>
            <a:r>
              <a:rPr lang="it-IT" sz="2800" dirty="0" smtClean="0"/>
              <a:t>l</a:t>
            </a:r>
            <a:r>
              <a:rPr lang="it-IT" sz="2800" dirty="0" smtClean="0"/>
              <a:t>’avvenimento </a:t>
            </a:r>
            <a:r>
              <a:rPr lang="it-IT" sz="2800" dirty="0" smtClean="0"/>
              <a:t>di Portella non restò isolato; </a:t>
            </a:r>
            <a:r>
              <a:rPr lang="it-IT" sz="2800" dirty="0" smtClean="0"/>
              <a:t>inaugurando una </a:t>
            </a:r>
            <a:r>
              <a:rPr lang="it-IT" sz="2800" b="1" dirty="0" smtClean="0"/>
              <a:t>decisa offensiva </a:t>
            </a:r>
            <a:r>
              <a:rPr lang="it-IT" sz="2800" b="1" dirty="0" smtClean="0"/>
              <a:t>terroristica </a:t>
            </a:r>
            <a:r>
              <a:rPr lang="it-IT" sz="2800" b="1" dirty="0" smtClean="0"/>
              <a:t>anticomunista </a:t>
            </a:r>
            <a:r>
              <a:rPr lang="it-IT" sz="2800" dirty="0" smtClean="0"/>
              <a:t>(facilitata </a:t>
            </a:r>
            <a:r>
              <a:rPr lang="it-IT" sz="2800" dirty="0" smtClean="0"/>
              <a:t>dai servizi segreti </a:t>
            </a:r>
            <a:r>
              <a:rPr lang="it-IT" sz="2800" dirty="0" smtClean="0"/>
              <a:t>statunitensi?). </a:t>
            </a:r>
          </a:p>
          <a:p>
            <a:endParaRPr lang="it-IT" sz="2800"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332656"/>
            <a:ext cx="7704856" cy="3970318"/>
          </a:xfrm>
          <a:prstGeom prst="rect">
            <a:avLst/>
          </a:prstGeom>
          <a:noFill/>
        </p:spPr>
        <p:txBody>
          <a:bodyPr wrap="square" rtlCol="0">
            <a:spAutoFit/>
          </a:bodyPr>
          <a:lstStyle/>
          <a:p>
            <a:pPr algn="just"/>
            <a:r>
              <a:rPr lang="it-IT" sz="2800" dirty="0" smtClean="0"/>
              <a:t>La </a:t>
            </a:r>
            <a:r>
              <a:rPr lang="it-IT" sz="2800" b="1" dirty="0" smtClean="0"/>
              <a:t>mano</a:t>
            </a:r>
            <a:r>
              <a:rPr lang="it-IT" sz="2800" dirty="0" smtClean="0"/>
              <a:t> della strage di Portella fu individuata: il bandito </a:t>
            </a:r>
            <a:r>
              <a:rPr lang="it-IT" sz="2800" b="1" dirty="0" smtClean="0">
                <a:solidFill>
                  <a:srgbClr val="FF0000"/>
                </a:solidFill>
                <a:effectLst>
                  <a:outerShdw blurRad="38100" dist="38100" dir="2700000" algn="tl">
                    <a:srgbClr val="000000">
                      <a:alpha val="43137"/>
                    </a:srgbClr>
                  </a:outerShdw>
                </a:effectLst>
              </a:rPr>
              <a:t>Salvatore Giuliano</a:t>
            </a:r>
            <a:r>
              <a:rPr lang="it-IT" sz="2800" dirty="0" smtClean="0"/>
              <a:t>. Ma </a:t>
            </a:r>
            <a:r>
              <a:rPr lang="it-IT" sz="2800" u="sng" dirty="0" smtClean="0"/>
              <a:t>i mandanti </a:t>
            </a:r>
            <a:r>
              <a:rPr lang="it-IT" sz="2800" dirty="0" smtClean="0"/>
              <a:t>di quest’uomo semianalfabeta che si eresse a eroe dell’anticomunismo e della democrazia non si trovarono; potremmo dire che Giuliano servì allo scopo, e quando non servì più, </a:t>
            </a:r>
            <a:r>
              <a:rPr lang="it-IT" sz="2800" u="sng" dirty="0" smtClean="0"/>
              <a:t>quando in pratica la vittoria elettorale democristiana del 18 aprile fu cosa </a:t>
            </a:r>
            <a:r>
              <a:rPr lang="it-IT" sz="2800" u="sng" dirty="0" smtClean="0"/>
              <a:t>fatta, </a:t>
            </a:r>
            <a:r>
              <a:rPr lang="it-IT" sz="2800" u="sng" dirty="0" smtClean="0"/>
              <a:t>fu liquidato</a:t>
            </a:r>
            <a:r>
              <a:rPr lang="it-IT" sz="2800" dirty="0" smtClean="0"/>
              <a:t>.</a:t>
            </a:r>
          </a:p>
          <a:p>
            <a:pPr algn="just"/>
            <a:endParaRPr lang="it-IT" sz="2800" dirty="0" smtClean="0"/>
          </a:p>
        </p:txBody>
      </p:sp>
      <p:pic>
        <p:nvPicPr>
          <p:cNvPr id="2050" name="Picture 2"/>
          <p:cNvPicPr>
            <a:picLocks noChangeAspect="1" noChangeArrowheads="1"/>
          </p:cNvPicPr>
          <p:nvPr/>
        </p:nvPicPr>
        <p:blipFill>
          <a:blip r:embed="rId2" cstate="print"/>
          <a:srcRect/>
          <a:stretch>
            <a:fillRect/>
          </a:stretch>
        </p:blipFill>
        <p:spPr bwMode="auto">
          <a:xfrm>
            <a:off x="6732240" y="3501008"/>
            <a:ext cx="1990725" cy="2924175"/>
          </a:xfrm>
          <a:prstGeom prst="rect">
            <a:avLst/>
          </a:prstGeom>
          <a:noFill/>
          <a:ln w="9525">
            <a:noFill/>
            <a:miter lim="800000"/>
            <a:headEnd/>
            <a:tailEnd/>
          </a:ln>
        </p:spPr>
      </p:pic>
      <p:sp>
        <p:nvSpPr>
          <p:cNvPr id="4" name="CasellaDiTesto 3"/>
          <p:cNvSpPr txBox="1"/>
          <p:nvPr/>
        </p:nvSpPr>
        <p:spPr>
          <a:xfrm>
            <a:off x="251520" y="4077072"/>
            <a:ext cx="5976664"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it-IT" sz="2400" dirty="0" smtClean="0"/>
              <a:t>Il 5 luglio 1950 Giuliano sarebbe caduto vittima di un conflitto a fuoco con i carabinieri (forse nient’altro che una sceneggiata; il bandito sarebbe stato in realtà ucciso per ordine della mafia, forse dal cugino Gaspare </a:t>
            </a:r>
            <a:r>
              <a:rPr lang="it-IT" sz="2400" dirty="0" err="1" smtClean="0"/>
              <a:t>Pisciotta</a:t>
            </a:r>
            <a:r>
              <a:rPr lang="it-IT" sz="2400" dirty="0" smtClean="0"/>
              <a:t>, poi arrestato</a:t>
            </a:r>
            <a:r>
              <a:rPr lang="it-IT" sz="2400" dirty="0" smtClean="0"/>
              <a:t>).</a:t>
            </a:r>
            <a:endParaRPr lang="it-IT" sz="24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404664"/>
            <a:ext cx="7848872" cy="5693866"/>
          </a:xfrm>
          <a:prstGeom prst="rect">
            <a:avLst/>
          </a:prstGeom>
          <a:noFill/>
        </p:spPr>
        <p:txBody>
          <a:bodyPr wrap="square" rtlCol="0">
            <a:spAutoFit/>
          </a:bodyPr>
          <a:lstStyle/>
          <a:p>
            <a:r>
              <a:rPr lang="it-IT" sz="2800" dirty="0" smtClean="0"/>
              <a:t>Ma </a:t>
            </a:r>
            <a:r>
              <a:rPr lang="it-IT" sz="2800" b="1" dirty="0" smtClean="0">
                <a:effectLst>
                  <a:outerShdw blurRad="38100" dist="38100" dir="2700000" algn="tl">
                    <a:srgbClr val="000000">
                      <a:alpha val="43137"/>
                    </a:srgbClr>
                  </a:outerShdw>
                </a:effectLst>
              </a:rPr>
              <a:t>quale equilibrio </a:t>
            </a:r>
            <a:r>
              <a:rPr lang="it-IT" sz="2800" dirty="0" smtClean="0"/>
              <a:t>trovarono Stato e mafia? </a:t>
            </a:r>
            <a:endParaRPr lang="it-IT" sz="2800" dirty="0" smtClean="0"/>
          </a:p>
          <a:p>
            <a:endParaRPr lang="it-IT" sz="2800" dirty="0" smtClean="0"/>
          </a:p>
          <a:p>
            <a:pPr algn="just"/>
            <a:r>
              <a:rPr lang="it-IT" sz="2800" dirty="0" smtClean="0"/>
              <a:t>Per </a:t>
            </a:r>
            <a:r>
              <a:rPr lang="it-IT" sz="2800" dirty="0" smtClean="0"/>
              <a:t>la </a:t>
            </a:r>
            <a:r>
              <a:rPr lang="it-IT" sz="2800" dirty="0" err="1" smtClean="0"/>
              <a:t>DC</a:t>
            </a:r>
            <a:r>
              <a:rPr lang="it-IT" sz="2800" dirty="0" smtClean="0"/>
              <a:t> era necessario che la mafia abbandonasse il suo rapporto parassitario con il latifondo, per dare anche i via a una </a:t>
            </a:r>
            <a:r>
              <a:rPr lang="it-IT" sz="2800" b="1" dirty="0" smtClean="0"/>
              <a:t>riforma agraria </a:t>
            </a:r>
            <a:r>
              <a:rPr lang="it-IT" sz="2800" dirty="0" smtClean="0"/>
              <a:t>promessa e voluta; questo anche a costo di veder la mafia stessa </a:t>
            </a:r>
            <a:r>
              <a:rPr lang="it-IT" sz="2800" b="1" u="sng" dirty="0" smtClean="0"/>
              <a:t>dirottare le sue attenzioni verso nuovi e forse più lucrosi affari</a:t>
            </a:r>
            <a:r>
              <a:rPr lang="it-IT" sz="2800" dirty="0" smtClean="0"/>
              <a:t> (es. traffico degli stupefacenti). </a:t>
            </a:r>
          </a:p>
          <a:p>
            <a:pPr algn="just"/>
            <a:endParaRPr lang="it-IT" sz="2800" dirty="0" smtClean="0"/>
          </a:p>
          <a:p>
            <a:pPr algn="just"/>
            <a:r>
              <a:rPr lang="it-IT" sz="2800" dirty="0" smtClean="0"/>
              <a:t>Cominciò (anche se ovviamente occorse del tempo per la “riconversione”) quindi quella </a:t>
            </a:r>
            <a:r>
              <a:rPr lang="it-IT" sz="2800" b="1" dirty="0" smtClean="0">
                <a:solidFill>
                  <a:srgbClr val="FF0000"/>
                </a:solidFill>
              </a:rPr>
              <a:t>trasformazione da mafia agricola a mafia urbana</a:t>
            </a:r>
            <a:r>
              <a:rPr lang="it-IT" sz="2800" dirty="0" smtClean="0"/>
              <a:t> che sboccerà definitivamente negli anni Settanta</a:t>
            </a:r>
            <a:endParaRPr lang="it-IT"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836712"/>
            <a:ext cx="7848872" cy="5262979"/>
          </a:xfrm>
          <a:prstGeom prst="rect">
            <a:avLst/>
          </a:prstGeom>
          <a:noFill/>
        </p:spPr>
        <p:txBody>
          <a:bodyPr wrap="square" rtlCol="0">
            <a:spAutoFit/>
          </a:bodyPr>
          <a:lstStyle/>
          <a:p>
            <a:pPr algn="just"/>
            <a:r>
              <a:rPr lang="it-IT" sz="2800" b="1" dirty="0" smtClean="0">
                <a:solidFill>
                  <a:srgbClr val="FF0000"/>
                </a:solidFill>
              </a:rPr>
              <a:t>R</a:t>
            </a:r>
            <a:r>
              <a:rPr lang="it-IT" sz="2800" b="1" dirty="0" smtClean="0">
                <a:solidFill>
                  <a:srgbClr val="FF0000"/>
                </a:solidFill>
              </a:rPr>
              <a:t>iforma </a:t>
            </a:r>
            <a:r>
              <a:rPr lang="it-IT" sz="2800" b="1" dirty="0" smtClean="0">
                <a:solidFill>
                  <a:srgbClr val="FF0000"/>
                </a:solidFill>
              </a:rPr>
              <a:t>agraria </a:t>
            </a:r>
            <a:r>
              <a:rPr lang="it-IT" sz="2800" dirty="0" smtClean="0">
                <a:sym typeface="Wingdings" pitchFamily="2" charset="2"/>
              </a:rPr>
              <a:t></a:t>
            </a:r>
            <a:r>
              <a:rPr lang="it-IT" sz="2800" dirty="0" smtClean="0"/>
              <a:t> </a:t>
            </a:r>
            <a:r>
              <a:rPr lang="it-IT" sz="2800" dirty="0" smtClean="0"/>
              <a:t>varata il 27 dicembre </a:t>
            </a:r>
            <a:r>
              <a:rPr lang="it-IT" sz="2800" dirty="0" smtClean="0"/>
              <a:t>1950 (legge </a:t>
            </a:r>
            <a:r>
              <a:rPr lang="it-IT" sz="2800" dirty="0" smtClean="0"/>
              <a:t>Milazzo)</a:t>
            </a:r>
          </a:p>
          <a:p>
            <a:pPr algn="just"/>
            <a:endParaRPr lang="it-IT" sz="2800" dirty="0" smtClean="0"/>
          </a:p>
          <a:p>
            <a:pPr algn="just"/>
            <a:r>
              <a:rPr lang="it-IT" sz="2800" dirty="0" smtClean="0"/>
              <a:t>E’ una l</a:t>
            </a:r>
            <a:r>
              <a:rPr lang="it-IT" sz="2800" dirty="0" smtClean="0"/>
              <a:t>egge tra </a:t>
            </a:r>
            <a:r>
              <a:rPr lang="it-IT" sz="2800" dirty="0" smtClean="0"/>
              <a:t>le più </a:t>
            </a:r>
            <a:r>
              <a:rPr lang="it-IT" sz="2800" b="1" dirty="0" smtClean="0"/>
              <a:t>avanzate</a:t>
            </a:r>
            <a:r>
              <a:rPr lang="it-IT" sz="2800" dirty="0" smtClean="0"/>
              <a:t> del dopoguerra </a:t>
            </a:r>
            <a:r>
              <a:rPr lang="it-IT" sz="2800" dirty="0" smtClean="0"/>
              <a:t>ma dava anche </a:t>
            </a:r>
            <a:r>
              <a:rPr lang="it-IT" sz="2800" dirty="0" smtClean="0"/>
              <a:t>la possibilità di </a:t>
            </a:r>
            <a:r>
              <a:rPr lang="it-IT" sz="2800" b="1" dirty="0" smtClean="0"/>
              <a:t>diverse interpretazioni</a:t>
            </a:r>
            <a:r>
              <a:rPr lang="it-IT" sz="2800" dirty="0" smtClean="0"/>
              <a:t> – a vantaggio dei grandi </a:t>
            </a:r>
            <a:r>
              <a:rPr lang="it-IT" sz="2800" dirty="0" smtClean="0"/>
              <a:t>proprietari... </a:t>
            </a:r>
          </a:p>
          <a:p>
            <a:pPr algn="just"/>
            <a:endParaRPr lang="it-IT" sz="2800" dirty="0" smtClean="0"/>
          </a:p>
          <a:p>
            <a:pPr algn="just"/>
            <a:r>
              <a:rPr lang="it-IT" sz="2800" dirty="0" smtClean="0"/>
              <a:t>Sicché</a:t>
            </a:r>
            <a:r>
              <a:rPr lang="it-IT" sz="2800" dirty="0" smtClean="0"/>
              <a:t>, dopo alcuni anni di euforia, se ne sarebbe verificato il </a:t>
            </a:r>
            <a:r>
              <a:rPr lang="it-IT" sz="2800" b="1" dirty="0" smtClean="0"/>
              <a:t>fallimento sociale</a:t>
            </a:r>
            <a:r>
              <a:rPr lang="it-IT" sz="2800" dirty="0" smtClean="0"/>
              <a:t>, in relazione almeno alle attese dei contadini più poveri.</a:t>
            </a:r>
          </a:p>
          <a:p>
            <a:endParaRPr lang="it-IT" sz="2800" dirty="0" smtClean="0"/>
          </a:p>
          <a:p>
            <a:endParaRPr lang="it-IT"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1196752"/>
            <a:ext cx="7344816" cy="4832092"/>
          </a:xfrm>
          <a:prstGeom prst="rect">
            <a:avLst/>
          </a:prstGeom>
          <a:noFill/>
        </p:spPr>
        <p:txBody>
          <a:bodyPr wrap="square" rtlCol="0">
            <a:spAutoFit/>
          </a:bodyPr>
          <a:lstStyle/>
          <a:p>
            <a:r>
              <a:rPr lang="it-IT" sz="2800" dirty="0" smtClean="0"/>
              <a:t>Non è facile trovare un inizio.</a:t>
            </a:r>
          </a:p>
          <a:p>
            <a:endParaRPr lang="it-IT" sz="2800" dirty="0"/>
          </a:p>
          <a:p>
            <a:r>
              <a:rPr lang="it-IT" sz="2800" dirty="0"/>
              <a:t>La mafia </a:t>
            </a:r>
            <a:r>
              <a:rPr lang="it-IT" sz="2800" dirty="0" smtClean="0"/>
              <a:t>compare già </a:t>
            </a:r>
            <a:r>
              <a:rPr lang="it-IT" sz="2800" dirty="0"/>
              <a:t>nei </a:t>
            </a:r>
            <a:r>
              <a:rPr lang="it-IT" sz="2800" i="1" dirty="0"/>
              <a:t>documenti ufficiali </a:t>
            </a:r>
            <a:r>
              <a:rPr lang="it-IT" sz="2800" dirty="0"/>
              <a:t>della </a:t>
            </a:r>
            <a:r>
              <a:rPr lang="it-IT" sz="2800" b="1" dirty="0"/>
              <a:t>Destra </a:t>
            </a:r>
            <a:r>
              <a:rPr lang="it-IT" sz="2800" b="1" dirty="0" smtClean="0"/>
              <a:t>storica</a:t>
            </a:r>
            <a:r>
              <a:rPr lang="it-IT" sz="2800" dirty="0" smtClean="0"/>
              <a:t>, appena </a:t>
            </a:r>
            <a:r>
              <a:rPr lang="it-IT" sz="2800" dirty="0"/>
              <a:t>dopo l’unità d’Italia (1861). </a:t>
            </a:r>
            <a:endParaRPr lang="it-IT" sz="2800" dirty="0" smtClean="0"/>
          </a:p>
          <a:p>
            <a:endParaRPr lang="it-IT" sz="2800" dirty="0"/>
          </a:p>
          <a:p>
            <a:r>
              <a:rPr lang="it-IT" sz="2800" dirty="0" smtClean="0"/>
              <a:t>Mosca </a:t>
            </a:r>
            <a:r>
              <a:rPr lang="it-IT" dirty="0" smtClean="0"/>
              <a:t>(storico) </a:t>
            </a:r>
            <a:r>
              <a:rPr lang="it-IT" sz="2800" dirty="0"/>
              <a:t>ipotizza che sia nata nel </a:t>
            </a:r>
            <a:r>
              <a:rPr lang="it-IT" sz="2800" b="1" dirty="0"/>
              <a:t>Seicento</a:t>
            </a:r>
            <a:r>
              <a:rPr lang="it-IT" sz="2800" dirty="0"/>
              <a:t>, sotto l’arretrata </a:t>
            </a:r>
            <a:r>
              <a:rPr lang="it-IT" sz="2800" b="1" dirty="0"/>
              <a:t>dominazione </a:t>
            </a:r>
            <a:r>
              <a:rPr lang="it-IT" sz="2800" b="1" dirty="0" smtClean="0"/>
              <a:t>spagnola </a:t>
            </a:r>
            <a:r>
              <a:rPr lang="it-IT" sz="2800" dirty="0" smtClean="0"/>
              <a:t>della Sicilia.</a:t>
            </a:r>
          </a:p>
          <a:p>
            <a:endParaRPr lang="it-IT" sz="2800" dirty="0"/>
          </a:p>
          <a:p>
            <a:endParaRPr lang="it-IT" sz="2800" dirty="0"/>
          </a:p>
        </p:txBody>
      </p:sp>
      <p:sp>
        <p:nvSpPr>
          <p:cNvPr id="3" name="CasellaDiTesto 2"/>
          <p:cNvSpPr txBox="1"/>
          <p:nvPr/>
        </p:nvSpPr>
        <p:spPr>
          <a:xfrm>
            <a:off x="5580112" y="548680"/>
            <a:ext cx="3176736"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it-IT" sz="2800" dirty="0" smtClean="0"/>
              <a:t>L’origine storica</a:t>
            </a:r>
            <a:endParaRPr lang="it-IT"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548680"/>
            <a:ext cx="7632848" cy="6093976"/>
          </a:xfrm>
          <a:prstGeom prst="rect">
            <a:avLst/>
          </a:prstGeom>
          <a:noFill/>
        </p:spPr>
        <p:txBody>
          <a:bodyPr wrap="square" rtlCol="0">
            <a:spAutoFit/>
          </a:bodyPr>
          <a:lstStyle/>
          <a:p>
            <a:pPr algn="r"/>
            <a:r>
              <a:rPr lang="it-IT" sz="2800" i="1" dirty="0" smtClean="0"/>
              <a:t>La mafia comincia a </a:t>
            </a:r>
            <a:r>
              <a:rPr lang="it-IT" sz="2800" i="1" dirty="0" err="1" smtClean="0"/>
              <a:t>trasformarsi…</a:t>
            </a:r>
            <a:endParaRPr lang="it-IT" sz="2800" i="1" dirty="0" smtClean="0"/>
          </a:p>
          <a:p>
            <a:pPr algn="just"/>
            <a:r>
              <a:rPr lang="it-IT" sz="2800" dirty="0" smtClean="0"/>
              <a:t>Muore Vizzini</a:t>
            </a:r>
            <a:r>
              <a:rPr lang="it-IT" sz="2800" dirty="0" smtClean="0"/>
              <a:t> </a:t>
            </a:r>
            <a:r>
              <a:rPr lang="it-IT" sz="2800" dirty="0" smtClean="0"/>
              <a:t>a cui succede</a:t>
            </a:r>
            <a:r>
              <a:rPr lang="it-IT" sz="2800" dirty="0" smtClean="0"/>
              <a:t> </a:t>
            </a:r>
            <a:r>
              <a:rPr lang="it-IT" sz="2800" b="1" dirty="0" err="1" smtClean="0"/>
              <a:t>Genco</a:t>
            </a:r>
            <a:r>
              <a:rPr lang="it-IT" sz="2800" b="1" dirty="0" smtClean="0"/>
              <a:t> </a:t>
            </a:r>
            <a:r>
              <a:rPr lang="it-IT" sz="2800" b="1" dirty="0" smtClean="0"/>
              <a:t>Russo</a:t>
            </a:r>
            <a:r>
              <a:rPr lang="it-IT" sz="2800" dirty="0" smtClean="0"/>
              <a:t>. </a:t>
            </a:r>
            <a:endParaRPr lang="it-IT" sz="2800" dirty="0" smtClean="0"/>
          </a:p>
          <a:p>
            <a:pPr algn="just"/>
            <a:r>
              <a:rPr lang="it-IT" sz="2800" dirty="0" smtClean="0"/>
              <a:t>S</a:t>
            </a:r>
            <a:r>
              <a:rPr lang="it-IT" sz="2800" dirty="0" smtClean="0"/>
              <a:t>tava però muovendo </a:t>
            </a:r>
            <a:r>
              <a:rPr lang="it-IT" sz="2800" dirty="0" smtClean="0"/>
              <a:t>i primi passi colui che sarebbe diventato il principale esponente della nuova </a:t>
            </a:r>
            <a:r>
              <a:rPr lang="it-IT" sz="2800" dirty="0" smtClean="0"/>
              <a:t>mafia</a:t>
            </a:r>
            <a:r>
              <a:rPr lang="it-IT" sz="2800" dirty="0" smtClean="0"/>
              <a:t>, </a:t>
            </a:r>
            <a:r>
              <a:rPr lang="it-IT" sz="2800" b="1" dirty="0" smtClean="0"/>
              <a:t>Luciano Leggio</a:t>
            </a:r>
            <a:r>
              <a:rPr lang="it-IT" sz="2800" dirty="0" smtClean="0"/>
              <a:t>, detto </a:t>
            </a:r>
            <a:r>
              <a:rPr lang="it-IT" sz="2800" dirty="0" err="1" smtClean="0"/>
              <a:t>Liggio</a:t>
            </a:r>
            <a:r>
              <a:rPr lang="it-IT" sz="2800" dirty="0" smtClean="0"/>
              <a:t>, capostipite di del feroce gruppo mafioso dei “</a:t>
            </a:r>
            <a:r>
              <a:rPr lang="it-IT" sz="2800" dirty="0" err="1" smtClean="0">
                <a:solidFill>
                  <a:srgbClr val="FF0000"/>
                </a:solidFill>
                <a:effectLst>
                  <a:outerShdw blurRad="38100" dist="38100" dir="2700000" algn="tl">
                    <a:srgbClr val="000000">
                      <a:alpha val="43137"/>
                    </a:srgbClr>
                  </a:outerShdw>
                </a:effectLst>
              </a:rPr>
              <a:t>Corleonesi</a:t>
            </a:r>
            <a:r>
              <a:rPr lang="it-IT" sz="2800" dirty="0" smtClean="0"/>
              <a:t>”. </a:t>
            </a:r>
            <a:endParaRPr lang="it-IT" sz="2800" dirty="0" smtClean="0"/>
          </a:p>
          <a:p>
            <a:pPr algn="just"/>
            <a:endParaRPr lang="it-IT" sz="5400" dirty="0" smtClean="0"/>
          </a:p>
          <a:p>
            <a:pPr algn="just"/>
            <a:r>
              <a:rPr lang="it-IT" sz="2800" dirty="0" smtClean="0"/>
              <a:t>Con </a:t>
            </a:r>
            <a:r>
              <a:rPr lang="it-IT" sz="2800" dirty="0" smtClean="0"/>
              <a:t>il </a:t>
            </a:r>
            <a:r>
              <a:rPr lang="it-IT" sz="2800" dirty="0" err="1" smtClean="0"/>
              <a:t>Liggio</a:t>
            </a:r>
            <a:r>
              <a:rPr lang="it-IT" sz="2800" dirty="0" smtClean="0"/>
              <a:t> nasceva un nuovo tipo di mafioso, che univa il primitivismo criminale degli antichi briganti al </a:t>
            </a:r>
            <a:r>
              <a:rPr lang="it-IT" sz="2800" b="1" dirty="0" smtClean="0"/>
              <a:t>gangsterismo</a:t>
            </a:r>
            <a:r>
              <a:rPr lang="it-IT" sz="2800" dirty="0" smtClean="0"/>
              <a:t> alla Al Capone, con la vocazione </a:t>
            </a:r>
            <a:r>
              <a:rPr lang="it-IT" sz="2800" b="1" dirty="0" smtClean="0"/>
              <a:t>manageriale</a:t>
            </a:r>
            <a:r>
              <a:rPr lang="it-IT" sz="2800" dirty="0" smtClean="0"/>
              <a:t> di un </a:t>
            </a:r>
            <a:r>
              <a:rPr lang="it-IT" sz="2800" dirty="0" err="1" smtClean="0"/>
              <a:t>Lucky</a:t>
            </a:r>
            <a:r>
              <a:rPr lang="it-IT" sz="2800" dirty="0" smtClean="0"/>
              <a:t> Luciano: egli avrebbe generato poi i vari Riina, Brusca e Provenzano.</a:t>
            </a:r>
            <a:endParaRPr lang="it-IT" sz="2800" dirty="0"/>
          </a:p>
        </p:txBody>
      </p:sp>
      <p:pic>
        <p:nvPicPr>
          <p:cNvPr id="3074" name="Picture 2"/>
          <p:cNvPicPr>
            <a:picLocks noChangeAspect="1" noChangeArrowheads="1"/>
          </p:cNvPicPr>
          <p:nvPr/>
        </p:nvPicPr>
        <p:blipFill>
          <a:blip r:embed="rId2" cstate="print"/>
          <a:srcRect/>
          <a:stretch>
            <a:fillRect/>
          </a:stretch>
        </p:blipFill>
        <p:spPr bwMode="auto">
          <a:xfrm>
            <a:off x="3059832" y="3284984"/>
            <a:ext cx="1080120" cy="1027856"/>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76672"/>
            <a:ext cx="7704856" cy="5760640"/>
          </a:xfrm>
          <a:prstGeom prst="rect">
            <a:avLst/>
          </a:prstGeom>
          <a:noFill/>
        </p:spPr>
        <p:txBody>
          <a:bodyPr wrap="square" rtlCol="0">
            <a:spAutoFit/>
          </a:bodyPr>
          <a:lstStyle/>
          <a:p>
            <a:pPr algn="just"/>
            <a:r>
              <a:rPr lang="it-IT" sz="2800" b="1" dirty="0" smtClean="0"/>
              <a:t>12 ottobre 1957</a:t>
            </a:r>
            <a:r>
              <a:rPr lang="it-IT" sz="2800" dirty="0" smtClean="0"/>
              <a:t>: a Palermo ha luogo un curioso </a:t>
            </a:r>
            <a:r>
              <a:rPr lang="it-IT" sz="2800" b="1" dirty="0" smtClean="0">
                <a:solidFill>
                  <a:srgbClr val="FF0000"/>
                </a:solidFill>
                <a:effectLst>
                  <a:outerShdw blurRad="38100" dist="38100" dir="2700000" algn="tl">
                    <a:srgbClr val="000000">
                      <a:alpha val="43137"/>
                    </a:srgbClr>
                  </a:outerShdw>
                </a:effectLst>
              </a:rPr>
              <a:t>meeting internazionale</a:t>
            </a:r>
            <a:r>
              <a:rPr lang="it-IT" sz="2800" dirty="0" smtClean="0"/>
              <a:t>, a cui partecipa il fior fiore della mafia </a:t>
            </a:r>
            <a:r>
              <a:rPr lang="it-IT" sz="2800" dirty="0" smtClean="0"/>
              <a:t>americana (</a:t>
            </a:r>
            <a:r>
              <a:rPr lang="it-IT" sz="2800" dirty="0" err="1" smtClean="0"/>
              <a:t>Lucky</a:t>
            </a:r>
            <a:r>
              <a:rPr lang="it-IT" sz="2800" dirty="0" smtClean="0"/>
              <a:t> </a:t>
            </a:r>
            <a:r>
              <a:rPr lang="it-IT" sz="2800" dirty="0" smtClean="0"/>
              <a:t>Luciano, Joe </a:t>
            </a:r>
            <a:r>
              <a:rPr lang="it-IT" sz="2800" dirty="0" err="1" smtClean="0"/>
              <a:t>Bananas</a:t>
            </a:r>
            <a:r>
              <a:rPr lang="it-IT" sz="2800" dirty="0" smtClean="0"/>
              <a:t>, Frank </a:t>
            </a:r>
            <a:r>
              <a:rPr lang="it-IT" sz="2800" dirty="0" err="1" smtClean="0"/>
              <a:t>Carrol</a:t>
            </a:r>
            <a:r>
              <a:rPr lang="it-IT" sz="2800" dirty="0" smtClean="0"/>
              <a:t>, Joseph </a:t>
            </a:r>
            <a:r>
              <a:rPr lang="it-IT" sz="2800" dirty="0" err="1" smtClean="0"/>
              <a:t>palermo</a:t>
            </a:r>
            <a:r>
              <a:rPr lang="it-IT" sz="2800" dirty="0" smtClean="0"/>
              <a:t>, Vito Vitale, John Di </a:t>
            </a:r>
            <a:r>
              <a:rPr lang="it-IT" sz="2800" dirty="0" smtClean="0"/>
              <a:t>Bella). </a:t>
            </a:r>
          </a:p>
          <a:p>
            <a:pPr algn="just"/>
            <a:r>
              <a:rPr lang="it-IT" sz="2800" dirty="0" smtClean="0"/>
              <a:t>I </a:t>
            </a:r>
            <a:r>
              <a:rPr lang="it-IT" sz="2800" dirty="0" smtClean="0"/>
              <a:t>capi mafia siciliani, ancora eredi della mafia agraria, sembravano gregari al confronto; ma nuovi personaggi, come detto, con nuove strategie (più </a:t>
            </a:r>
            <a:r>
              <a:rPr lang="it-IT" sz="2800" dirty="0" smtClean="0"/>
              <a:t>“americane”) </a:t>
            </a:r>
            <a:r>
              <a:rPr lang="it-IT" sz="2800" dirty="0" smtClean="0"/>
              <a:t>stavano emergendo, mafiosi di nuova generazione che preferivano il mitra alla lupara. Qui si concretizzò </a:t>
            </a:r>
            <a:r>
              <a:rPr lang="it-IT" sz="2800" b="1" dirty="0" smtClean="0"/>
              <a:t>l’alleanza </a:t>
            </a:r>
            <a:r>
              <a:rPr lang="it-IT" sz="2800" b="1" dirty="0" err="1" smtClean="0"/>
              <a:t>siculo-americana</a:t>
            </a:r>
            <a:r>
              <a:rPr lang="it-IT" sz="2800" dirty="0" smtClean="0"/>
              <a:t>, indirizzata verso </a:t>
            </a:r>
            <a:r>
              <a:rPr lang="it-IT" sz="2800" b="1" dirty="0" smtClean="0"/>
              <a:t>affari nuovi e lucrosi, il particolar modo il traffico di stupefacenti</a:t>
            </a:r>
            <a:r>
              <a:rPr lang="it-IT" sz="2800" dirty="0" smtClean="0"/>
              <a:t>.</a:t>
            </a:r>
            <a:endParaRPr lang="it-IT"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548680"/>
            <a:ext cx="7632848" cy="5262979"/>
          </a:xfrm>
          <a:prstGeom prst="rect">
            <a:avLst/>
          </a:prstGeom>
          <a:noFill/>
        </p:spPr>
        <p:txBody>
          <a:bodyPr wrap="square" rtlCol="0">
            <a:spAutoFit/>
          </a:bodyPr>
          <a:lstStyle/>
          <a:p>
            <a:pPr algn="just"/>
            <a:r>
              <a:rPr lang="it-IT" sz="2800" dirty="0" smtClean="0"/>
              <a:t>E si perfezionò quella </a:t>
            </a:r>
            <a:r>
              <a:rPr lang="it-IT" sz="2800" b="1" u="sng" dirty="0" smtClean="0"/>
              <a:t>moderna struttura gerarchica di Cosa nostra </a:t>
            </a:r>
            <a:r>
              <a:rPr lang="it-IT" sz="2800" dirty="0" smtClean="0"/>
              <a:t>che in seguito il pentito Tommaso Buscetta avrebbe rivelato a Giovanni Falcone: in basso la “</a:t>
            </a:r>
            <a:r>
              <a:rPr lang="it-IT" sz="2800" b="1" dirty="0" smtClean="0">
                <a:solidFill>
                  <a:srgbClr val="FF0000"/>
                </a:solidFill>
              </a:rPr>
              <a:t>famiglia</a:t>
            </a:r>
            <a:r>
              <a:rPr lang="it-IT" sz="2800" dirty="0" smtClean="0"/>
              <a:t>” (cellula primaria a base territoriale, composta da “uomini d’onore” detti anche “soldati”, coordinati dai “</a:t>
            </a:r>
            <a:r>
              <a:rPr lang="it-IT" sz="2800" dirty="0" err="1" smtClean="0"/>
              <a:t>capidecina</a:t>
            </a:r>
            <a:r>
              <a:rPr lang="it-IT" sz="2800" dirty="0" smtClean="0"/>
              <a:t>” e governata da un “rappresentante” assistito da “consiglieri”); a livello intermedio i “</a:t>
            </a:r>
            <a:r>
              <a:rPr lang="it-IT" sz="2800" b="1" dirty="0" smtClean="0">
                <a:solidFill>
                  <a:srgbClr val="FF0000"/>
                </a:solidFill>
              </a:rPr>
              <a:t>mandamenti</a:t>
            </a:r>
            <a:r>
              <a:rPr lang="it-IT" sz="2800" dirty="0" smtClean="0"/>
              <a:t>”, costituiti da tre o più famiglie territorialmente vicine; in alto la “Commissione” o “</a:t>
            </a:r>
            <a:r>
              <a:rPr lang="it-IT" sz="2800" b="1" dirty="0" smtClean="0">
                <a:solidFill>
                  <a:srgbClr val="FF0000"/>
                </a:solidFill>
              </a:rPr>
              <a:t>Cupola</a:t>
            </a:r>
            <a:r>
              <a:rPr lang="it-IT" sz="2800" dirty="0" smtClean="0"/>
              <a:t>”, composta dai capi di mandamento e </a:t>
            </a:r>
            <a:r>
              <a:rPr lang="it-IT" sz="2800" dirty="0" smtClean="0"/>
              <a:t>presieduta </a:t>
            </a:r>
            <a:r>
              <a:rPr lang="it-IT" sz="2800" dirty="0" smtClean="0"/>
              <a:t>da un </a:t>
            </a:r>
            <a:r>
              <a:rPr lang="it-IT" sz="2800" dirty="0" smtClean="0"/>
              <a:t>personaggio </a:t>
            </a:r>
            <a:r>
              <a:rPr lang="it-IT" sz="2800" dirty="0" smtClean="0"/>
              <a:t>di particolare prestigio.</a:t>
            </a:r>
            <a:endParaRPr lang="it-IT" sz="28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395536" y="1052736"/>
          <a:ext cx="8424940" cy="4558450"/>
        </p:xfrm>
        <a:graphic>
          <a:graphicData uri="http://schemas.openxmlformats.org/drawingml/2006/table">
            <a:tbl>
              <a:tblPr firstRow="1" bandRow="1">
                <a:tableStyleId>{21E4AEA4-8DFA-4A89-87EB-49C32662AFE0}</a:tableStyleId>
              </a:tblPr>
              <a:tblGrid>
                <a:gridCol w="2664298"/>
                <a:gridCol w="1224136"/>
                <a:gridCol w="1166530"/>
                <a:gridCol w="1684988"/>
                <a:gridCol w="1684988"/>
              </a:tblGrid>
              <a:tr h="1394556">
                <a:tc gridSpan="5">
                  <a:txBody>
                    <a:bodyPr/>
                    <a:lstStyle/>
                    <a:p>
                      <a:pPr algn="ctr"/>
                      <a:r>
                        <a:rPr lang="it-IT" sz="4000" dirty="0" smtClean="0"/>
                        <a:t>CUPOLA</a:t>
                      </a:r>
                    </a:p>
                    <a:p>
                      <a:pPr algn="ctr">
                        <a:buFontTx/>
                        <a:buChar char="-"/>
                      </a:pPr>
                      <a:r>
                        <a:rPr lang="it-IT" dirty="0" smtClean="0"/>
                        <a:t> </a:t>
                      </a:r>
                      <a:r>
                        <a:rPr lang="it-IT" sz="2400" dirty="0" smtClean="0"/>
                        <a:t>Boss</a:t>
                      </a:r>
                    </a:p>
                    <a:p>
                      <a:pPr algn="ctr">
                        <a:buFontTx/>
                        <a:buChar char="-"/>
                      </a:pPr>
                      <a:r>
                        <a:rPr lang="it-IT" sz="2400" baseline="0" dirty="0" smtClean="0"/>
                        <a:t> </a:t>
                      </a:r>
                      <a:r>
                        <a:rPr lang="it-IT" sz="2400" dirty="0" smtClean="0"/>
                        <a:t>capi di mandamento</a:t>
                      </a:r>
                      <a:endParaRPr lang="it-IT" sz="24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c hMerge="1">
                  <a:txBody>
                    <a:bodyPr/>
                    <a:lstStyle/>
                    <a:p>
                      <a:endParaRPr lang="it-IT"/>
                    </a:p>
                  </a:txBody>
                  <a:tcPr/>
                </a:tc>
              </a:tr>
              <a:tr h="565570">
                <a:tc gridSpan="3">
                  <a:txBody>
                    <a:bodyPr/>
                    <a:lstStyle/>
                    <a:p>
                      <a:pPr algn="ctr"/>
                      <a:r>
                        <a:rPr lang="it-IT" dirty="0" smtClean="0"/>
                        <a:t>MANDAMENTO</a:t>
                      </a:r>
                      <a:endParaRPr lang="it-IT" dirty="0"/>
                    </a:p>
                  </a:txBody>
                  <a:tcPr/>
                </a:tc>
                <a:tc hMerge="1">
                  <a:txBody>
                    <a:bodyPr/>
                    <a:lstStyle/>
                    <a:p>
                      <a:endParaRPr lang="it-IT"/>
                    </a:p>
                  </a:txBody>
                  <a:tcPr/>
                </a:tc>
                <a:tc hMerge="1">
                  <a:txBody>
                    <a:bodyPr/>
                    <a:lstStyle/>
                    <a:p>
                      <a:endParaRPr lang="it-IT"/>
                    </a:p>
                  </a:txBody>
                  <a:tcPr/>
                </a:tc>
                <a:tc rowSpan="2">
                  <a:txBody>
                    <a:bodyPr/>
                    <a:lstStyle/>
                    <a:p>
                      <a:r>
                        <a:rPr lang="it-IT" dirty="0" smtClean="0"/>
                        <a:t>MANDAMENTO</a:t>
                      </a:r>
                      <a:endParaRPr lang="it-IT" dirty="0"/>
                    </a:p>
                  </a:txBody>
                  <a:tcPr/>
                </a:tc>
                <a:tc rowSpan="2">
                  <a:txBody>
                    <a:bodyPr/>
                    <a:lstStyle/>
                    <a:p>
                      <a:r>
                        <a:rPr lang="it-IT" dirty="0" smtClean="0"/>
                        <a:t>MANDAMENTO</a:t>
                      </a:r>
                      <a:endParaRPr lang="it-IT" dirty="0"/>
                    </a:p>
                  </a:txBody>
                  <a:tcPr/>
                </a:tc>
              </a:tr>
              <a:tr h="1131140">
                <a:tc>
                  <a:txBody>
                    <a:bodyPr/>
                    <a:lstStyle/>
                    <a:p>
                      <a:pPr algn="ctr"/>
                      <a:r>
                        <a:rPr lang="it-IT" dirty="0" smtClean="0"/>
                        <a:t>FAMIGLIA</a:t>
                      </a:r>
                    </a:p>
                    <a:p>
                      <a:endParaRPr lang="it-IT" dirty="0" smtClean="0"/>
                    </a:p>
                    <a:p>
                      <a:r>
                        <a:rPr lang="it-IT" dirty="0" smtClean="0"/>
                        <a:t>Rappresentate della famiglia + consiglieri</a:t>
                      </a:r>
                    </a:p>
                    <a:p>
                      <a:endParaRPr lang="it-IT" dirty="0" smtClean="0"/>
                    </a:p>
                    <a:p>
                      <a:r>
                        <a:rPr lang="it-IT" dirty="0" err="1" smtClean="0"/>
                        <a:t>Capidecina</a:t>
                      </a:r>
                      <a:r>
                        <a:rPr lang="it-IT" dirty="0" smtClean="0"/>
                        <a:t> (coordinano</a:t>
                      </a:r>
                      <a:r>
                        <a:rPr lang="it-IT" baseline="0" dirty="0" smtClean="0"/>
                        <a:t> gruppi di soldati)</a:t>
                      </a:r>
                      <a:endParaRPr lang="it-IT" dirty="0" smtClean="0"/>
                    </a:p>
                    <a:p>
                      <a:endParaRPr lang="it-IT" dirty="0" smtClean="0"/>
                    </a:p>
                    <a:p>
                      <a:r>
                        <a:rPr lang="it-IT" dirty="0" smtClean="0"/>
                        <a:t>Soldati (uomini d’onore)</a:t>
                      </a:r>
                      <a:endParaRPr lang="it-IT" dirty="0"/>
                    </a:p>
                  </a:txBody>
                  <a:tcPr/>
                </a:tc>
                <a:tc>
                  <a:txBody>
                    <a:bodyPr/>
                    <a:lstStyle/>
                    <a:p>
                      <a:r>
                        <a:rPr lang="it-IT" dirty="0" smtClean="0"/>
                        <a:t>FAMIGLIA</a:t>
                      </a:r>
                      <a:endParaRPr lang="it-IT" dirty="0"/>
                    </a:p>
                  </a:txBody>
                  <a:tcPr/>
                </a:tc>
                <a:tc>
                  <a:txBody>
                    <a:bodyPr/>
                    <a:lstStyle/>
                    <a:p>
                      <a:r>
                        <a:rPr lang="it-IT" dirty="0" smtClean="0"/>
                        <a:t>FAMIGLIA</a:t>
                      </a:r>
                      <a:endParaRPr lang="it-IT" dirty="0"/>
                    </a:p>
                  </a:txBody>
                  <a:tcPr/>
                </a:tc>
                <a:tc vMerge="1">
                  <a:txBody>
                    <a:bodyPr/>
                    <a:lstStyle/>
                    <a:p>
                      <a:endParaRPr lang="it-IT"/>
                    </a:p>
                  </a:txBody>
                  <a:tcPr/>
                </a:tc>
                <a:tc vMerge="1">
                  <a:txBody>
                    <a:bodyPr/>
                    <a:lstStyle/>
                    <a:p>
                      <a:endParaRPr lang="it-IT"/>
                    </a:p>
                  </a:txBody>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r="49224"/>
          <a:stretch>
            <a:fillRect/>
          </a:stretch>
        </p:blipFill>
        <p:spPr bwMode="auto">
          <a:xfrm>
            <a:off x="3923928" y="188641"/>
            <a:ext cx="5040560" cy="4327656"/>
          </a:xfrm>
          <a:prstGeom prst="rect">
            <a:avLst/>
          </a:prstGeom>
          <a:noFill/>
          <a:ln w="9525">
            <a:noFill/>
            <a:miter lim="800000"/>
            <a:headEnd/>
            <a:tailEnd/>
          </a:ln>
        </p:spPr>
      </p:pic>
      <p:sp>
        <p:nvSpPr>
          <p:cNvPr id="3" name="Rettangolo 2"/>
          <p:cNvSpPr/>
          <p:nvPr/>
        </p:nvSpPr>
        <p:spPr>
          <a:xfrm>
            <a:off x="179512" y="4549676"/>
            <a:ext cx="8604448" cy="2031325"/>
          </a:xfrm>
          <a:prstGeom prst="rect">
            <a:avLst/>
          </a:prstGeom>
        </p:spPr>
        <p:txBody>
          <a:bodyPr wrap="square">
            <a:spAutoFit/>
          </a:bodyPr>
          <a:lstStyle/>
          <a:p>
            <a:pPr algn="just"/>
            <a:r>
              <a:rPr lang="it-IT" dirty="0" smtClean="0"/>
              <a:t>I mafiosi devono essere chiamati ʺuomini d’onoreʺ, devono saper tacere ed esprimere con uno sguardo il significato di un discorso complesso. Un uomo d’onore non fa domande: se un suo superiore gli chiede qualcosa deve rispondere dicendo la verità. Chi entra nella mafia non può avere legami di parentela con le forze dell’ordine o con magistrati. La mafia non gradisce neanche le persone senza una dimora o chi ha una vita sentimentale travagliata UNA VOLTA ENTRATI NON SI ESCE PIÙ. Per Cosa Nostra, inoltre, la cosa più importante è il rispetto delle regole.</a:t>
            </a:r>
            <a:endParaRPr lang="it-IT" dirty="0"/>
          </a:p>
        </p:txBody>
      </p:sp>
      <p:sp>
        <p:nvSpPr>
          <p:cNvPr id="4" name="CasellaDiTesto 3"/>
          <p:cNvSpPr txBox="1"/>
          <p:nvPr/>
        </p:nvSpPr>
        <p:spPr>
          <a:xfrm>
            <a:off x="395536" y="692696"/>
            <a:ext cx="2952328" cy="646331"/>
          </a:xfrm>
          <a:prstGeom prst="rect">
            <a:avLst/>
          </a:prstGeom>
          <a:noFill/>
        </p:spPr>
        <p:txBody>
          <a:bodyPr wrap="square" rtlCol="0">
            <a:spAutoFit/>
          </a:bodyPr>
          <a:lstStyle/>
          <a:p>
            <a:pPr algn="ctr"/>
            <a:r>
              <a:rPr lang="it-IT" b="1" dirty="0" smtClean="0"/>
              <a:t>MANUALE DEL PERFETTO MAFIOSO</a:t>
            </a:r>
            <a:endParaRPr lang="it-IT" b="1"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8136904" cy="5262979"/>
          </a:xfrm>
          <a:prstGeom prst="rect">
            <a:avLst/>
          </a:prstGeom>
        </p:spPr>
        <p:txBody>
          <a:bodyPr wrap="square">
            <a:spAutoFit/>
          </a:bodyPr>
          <a:lstStyle/>
          <a:p>
            <a:pPr algn="ctr"/>
            <a:r>
              <a:rPr lang="it-IT" sz="2400" b="1" dirty="0" smtClean="0"/>
              <a:t>I RITI</a:t>
            </a:r>
          </a:p>
          <a:p>
            <a:endParaRPr lang="it-IT" sz="2400" b="1" dirty="0" smtClean="0"/>
          </a:p>
          <a:p>
            <a:r>
              <a:rPr lang="it-IT" sz="2400" b="1" dirty="0" smtClean="0"/>
              <a:t>PICCIOTTO</a:t>
            </a:r>
            <a:r>
              <a:rPr lang="it-IT" sz="2400" dirty="0" smtClean="0"/>
              <a:t>: LO DIVENTA TRAMITE UN BACIO E UNA STRETTA </a:t>
            </a:r>
            <a:r>
              <a:rPr lang="it-IT" sz="2400" dirty="0" err="1" smtClean="0"/>
              <a:t>DI</a:t>
            </a:r>
            <a:r>
              <a:rPr lang="it-IT" sz="2400" dirty="0" smtClean="0"/>
              <a:t> MANO</a:t>
            </a:r>
          </a:p>
          <a:p>
            <a:endParaRPr lang="it-IT" sz="2400" dirty="0" smtClean="0"/>
          </a:p>
          <a:p>
            <a:r>
              <a:rPr lang="it-IT" sz="2400" b="1" dirty="0" smtClean="0"/>
              <a:t>CAMORRISTA</a:t>
            </a:r>
            <a:r>
              <a:rPr lang="it-IT" sz="2400" dirty="0" smtClean="0"/>
              <a:t>: SI INCIDE IL POLLICE DAVANTI A DUE TESTIMONI</a:t>
            </a:r>
          </a:p>
          <a:p>
            <a:endParaRPr lang="it-IT" sz="2400" dirty="0" smtClean="0"/>
          </a:p>
          <a:p>
            <a:endParaRPr lang="it-IT" sz="2400" dirty="0" smtClean="0"/>
          </a:p>
          <a:p>
            <a:r>
              <a:rPr lang="it-IT" sz="2400" b="1" dirty="0" smtClean="0"/>
              <a:t>SGAMORRISTA</a:t>
            </a:r>
            <a:r>
              <a:rPr lang="it-IT" sz="2400" dirty="0" smtClean="0"/>
              <a:t>: VIENE DISEGNATA UNA CROCE SU UN POLLICE, POI SI BRUCIA UN SANTINO E LE CENERI SI SPARGONO SUL POLLICE</a:t>
            </a:r>
          </a:p>
          <a:p>
            <a:endParaRPr lang="it-IT" sz="2400" dirty="0" smtClean="0"/>
          </a:p>
          <a:p>
            <a:r>
              <a:rPr lang="it-IT" sz="2400" b="1" dirty="0" smtClean="0"/>
              <a:t>SANTISTA</a:t>
            </a:r>
            <a:r>
              <a:rPr lang="it-IT" sz="2400" dirty="0" smtClean="0"/>
              <a:t>: VIENE FATTA UN'INCISIONE SULLA SPALLA A FORMA </a:t>
            </a:r>
            <a:r>
              <a:rPr lang="it-IT" sz="2400" dirty="0" err="1" smtClean="0"/>
              <a:t>DI</a:t>
            </a:r>
            <a:r>
              <a:rPr lang="it-IT" sz="2400" dirty="0" smtClean="0"/>
              <a:t> </a:t>
            </a:r>
            <a:r>
              <a:rPr lang="it-IT" sz="2400" dirty="0" smtClean="0"/>
              <a:t>CROCE</a:t>
            </a:r>
            <a:endParaRPr lang="it-IT"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76672"/>
            <a:ext cx="7632848" cy="5262979"/>
          </a:xfrm>
          <a:prstGeom prst="rect">
            <a:avLst/>
          </a:prstGeom>
          <a:noFill/>
        </p:spPr>
        <p:txBody>
          <a:bodyPr wrap="square" rtlCol="0">
            <a:spAutoFit/>
          </a:bodyPr>
          <a:lstStyle/>
          <a:p>
            <a:r>
              <a:rPr lang="it-IT" sz="2800" b="1" i="1" dirty="0" smtClean="0"/>
              <a:t>La lunga stagione della mafia </a:t>
            </a:r>
            <a:r>
              <a:rPr lang="it-IT" sz="2800" b="1" i="1" dirty="0" smtClean="0"/>
              <a:t>democristiana</a:t>
            </a:r>
          </a:p>
          <a:p>
            <a:endParaRPr lang="it-IT" sz="2800" b="1" i="1" dirty="0" smtClean="0"/>
          </a:p>
          <a:p>
            <a:pPr algn="just"/>
            <a:r>
              <a:rPr lang="it-IT" sz="2800" dirty="0" smtClean="0"/>
              <a:t>La </a:t>
            </a:r>
            <a:r>
              <a:rPr lang="it-IT" sz="2800" b="1" dirty="0" err="1" smtClean="0"/>
              <a:t>DC</a:t>
            </a:r>
            <a:r>
              <a:rPr lang="it-IT" sz="2800" b="1" dirty="0" smtClean="0"/>
              <a:t> </a:t>
            </a:r>
            <a:r>
              <a:rPr lang="it-IT" sz="2800" dirty="0" smtClean="0"/>
              <a:t>diventò </a:t>
            </a:r>
            <a:r>
              <a:rPr lang="it-IT" sz="2800" dirty="0" smtClean="0"/>
              <a:t>un </a:t>
            </a:r>
            <a:r>
              <a:rPr lang="it-IT" sz="2800" b="1" dirty="0" smtClean="0"/>
              <a:t>organizzatissimo partito di massa</a:t>
            </a:r>
            <a:r>
              <a:rPr lang="it-IT" sz="2800" dirty="0" smtClean="0"/>
              <a:t>, con l’obiettivo di occupare totalmente il potere e contrastare l’efficiente PC di Togliatti. </a:t>
            </a:r>
            <a:endParaRPr lang="it-IT" sz="2800" dirty="0" smtClean="0"/>
          </a:p>
          <a:p>
            <a:pPr algn="just"/>
            <a:endParaRPr lang="it-IT" sz="2800" dirty="0" smtClean="0"/>
          </a:p>
          <a:p>
            <a:pPr algn="just"/>
            <a:r>
              <a:rPr lang="it-IT" sz="2800" dirty="0" smtClean="0"/>
              <a:t>C’era </a:t>
            </a:r>
            <a:r>
              <a:rPr lang="it-IT" sz="2800" dirty="0" smtClean="0"/>
              <a:t>bisogno di uomini nuovi; e in Sicilia questi uomini appartenevano alle cosche mafiose. Ne scaturì una </a:t>
            </a:r>
            <a:r>
              <a:rPr lang="it-IT" sz="2800" b="1" dirty="0" smtClean="0"/>
              <a:t>fitta trama di alleanze politico-mafiose</a:t>
            </a:r>
            <a:r>
              <a:rPr lang="it-IT" sz="2800" dirty="0" smtClean="0"/>
              <a:t> che si sarebbe via via rafforzata fino ad arrivare a forme di integrale dominio della mafia sulla politica e sull’economia</a:t>
            </a:r>
            <a:endParaRPr lang="it-IT"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548680"/>
            <a:ext cx="7992888" cy="5693866"/>
          </a:xfrm>
          <a:prstGeom prst="rect">
            <a:avLst/>
          </a:prstGeom>
          <a:noFill/>
        </p:spPr>
        <p:txBody>
          <a:bodyPr wrap="square" rtlCol="0">
            <a:spAutoFit/>
          </a:bodyPr>
          <a:lstStyle/>
          <a:p>
            <a:pPr algn="r"/>
            <a:r>
              <a:rPr lang="it-IT" sz="2800" i="1" dirty="0" smtClean="0"/>
              <a:t>I boss non si limitavano a sostenere i politici “amici”; li formavano, li </a:t>
            </a:r>
            <a:r>
              <a:rPr lang="it-IT" sz="2800" i="1" dirty="0" smtClean="0"/>
              <a:t>allevavano…</a:t>
            </a:r>
          </a:p>
          <a:p>
            <a:pPr algn="just"/>
            <a:endParaRPr lang="it-IT" sz="2800" dirty="0" smtClean="0"/>
          </a:p>
          <a:p>
            <a:pPr algn="just"/>
            <a:r>
              <a:rPr lang="it-IT" sz="2800" dirty="0" smtClean="0"/>
              <a:t>Quindi</a:t>
            </a:r>
            <a:r>
              <a:rPr lang="it-IT" sz="2800" dirty="0" smtClean="0"/>
              <a:t>: </a:t>
            </a:r>
            <a:endParaRPr lang="it-IT" sz="2800" dirty="0" smtClean="0"/>
          </a:p>
          <a:p>
            <a:pPr algn="just">
              <a:buFont typeface="Arial" pitchFamily="34" charset="0"/>
              <a:buChar char="•"/>
            </a:pPr>
            <a:r>
              <a:rPr lang="it-IT" sz="2800" dirty="0" smtClean="0"/>
              <a:t> </a:t>
            </a:r>
            <a:r>
              <a:rPr lang="it-IT" sz="2800" b="1" dirty="0" smtClean="0"/>
              <a:t>compravano</a:t>
            </a:r>
            <a:r>
              <a:rPr lang="it-IT" sz="2800" dirty="0" smtClean="0"/>
              <a:t> </a:t>
            </a:r>
            <a:r>
              <a:rPr lang="it-IT" sz="2800" dirty="0" smtClean="0"/>
              <a:t>e </a:t>
            </a:r>
            <a:r>
              <a:rPr lang="it-IT" sz="2800" dirty="0" smtClean="0"/>
              <a:t>controllavano </a:t>
            </a:r>
            <a:r>
              <a:rPr lang="it-IT" sz="2800" dirty="0" smtClean="0"/>
              <a:t>i </a:t>
            </a:r>
            <a:r>
              <a:rPr lang="it-IT" sz="2800" b="1" dirty="0" smtClean="0"/>
              <a:t>voti</a:t>
            </a:r>
            <a:r>
              <a:rPr lang="it-IT" sz="2800" dirty="0" smtClean="0"/>
              <a:t> per le elezioni; </a:t>
            </a:r>
            <a:endParaRPr lang="it-IT" sz="2800" dirty="0" smtClean="0"/>
          </a:p>
          <a:p>
            <a:pPr algn="just">
              <a:buFont typeface="Arial" pitchFamily="34" charset="0"/>
              <a:buChar char="•"/>
            </a:pPr>
            <a:r>
              <a:rPr lang="it-IT" sz="2800" dirty="0" smtClean="0"/>
              <a:t> </a:t>
            </a:r>
            <a:r>
              <a:rPr lang="it-IT" sz="2800" dirty="0" smtClean="0"/>
              <a:t>gestivano </a:t>
            </a:r>
            <a:r>
              <a:rPr lang="it-IT" sz="2800" dirty="0" smtClean="0"/>
              <a:t>il mercato dei </a:t>
            </a:r>
            <a:r>
              <a:rPr lang="it-IT" sz="2800" b="1" dirty="0" smtClean="0"/>
              <a:t>posti nell’amministrazione </a:t>
            </a:r>
            <a:r>
              <a:rPr lang="it-IT" sz="2800" dirty="0" smtClean="0"/>
              <a:t>(premiando gli amici, ma anche i clienti, i collettori di voti, gli amici degli </a:t>
            </a:r>
            <a:r>
              <a:rPr lang="it-IT" sz="2800" dirty="0" err="1" smtClean="0"/>
              <a:t>amici…</a:t>
            </a:r>
            <a:r>
              <a:rPr lang="it-IT" sz="2800" dirty="0" smtClean="0"/>
              <a:t>) </a:t>
            </a:r>
            <a:endParaRPr lang="it-IT" sz="2800" dirty="0" smtClean="0"/>
          </a:p>
          <a:p>
            <a:pPr algn="just">
              <a:buFont typeface="Arial" pitchFamily="34" charset="0"/>
              <a:buChar char="•"/>
            </a:pPr>
            <a:r>
              <a:rPr lang="it-IT" sz="2800" dirty="0" smtClean="0"/>
              <a:t> </a:t>
            </a:r>
            <a:r>
              <a:rPr lang="it-IT" sz="2800" dirty="0" smtClean="0"/>
              <a:t>tramite </a:t>
            </a:r>
            <a:r>
              <a:rPr lang="it-IT" sz="2800" dirty="0" smtClean="0"/>
              <a:t>le </a:t>
            </a:r>
            <a:r>
              <a:rPr lang="it-IT" sz="2800" b="1" dirty="0" smtClean="0"/>
              <a:t>banche</a:t>
            </a:r>
            <a:r>
              <a:rPr lang="it-IT" sz="2800" dirty="0" smtClean="0"/>
              <a:t> (dove nei posti chiave erano collocati uomini fidati) </a:t>
            </a:r>
            <a:r>
              <a:rPr lang="it-IT" sz="2800" dirty="0" smtClean="0"/>
              <a:t>gestivano </a:t>
            </a:r>
            <a:r>
              <a:rPr lang="it-IT" sz="2800" b="1" dirty="0" smtClean="0"/>
              <a:t>l’investimento</a:t>
            </a:r>
            <a:r>
              <a:rPr lang="it-IT" sz="2800" dirty="0" smtClean="0"/>
              <a:t> dei capitali provenienti dallo Stato o dalle attività illegali (contrabbando, narcotraffico, usura, estorsioni, prostituzione gioco d’azzardo e così via).</a:t>
            </a:r>
            <a:endParaRPr lang="it-IT"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27584" y="1124744"/>
            <a:ext cx="7344816" cy="3970318"/>
          </a:xfrm>
          <a:prstGeom prst="rect">
            <a:avLst/>
          </a:prstGeom>
          <a:noFill/>
        </p:spPr>
        <p:txBody>
          <a:bodyPr wrap="square" rtlCol="0">
            <a:spAutoFit/>
          </a:bodyPr>
          <a:lstStyle/>
          <a:p>
            <a:pPr algn="just"/>
            <a:r>
              <a:rPr lang="it-IT" sz="2800" dirty="0" smtClean="0"/>
              <a:t>L</a:t>
            </a:r>
            <a:r>
              <a:rPr lang="it-IT" sz="2800" dirty="0" smtClean="0"/>
              <a:t>a mafia </a:t>
            </a:r>
            <a:r>
              <a:rPr lang="it-IT" sz="2800" u="sng" dirty="0" smtClean="0"/>
              <a:t>diventa impresa</a:t>
            </a:r>
            <a:r>
              <a:rPr lang="it-IT" sz="2800" dirty="0" smtClean="0"/>
              <a:t>.</a:t>
            </a:r>
            <a:endParaRPr lang="it-IT" sz="2800" dirty="0" smtClean="0"/>
          </a:p>
          <a:p>
            <a:pPr algn="just"/>
            <a:endParaRPr lang="it-IT" sz="2800" dirty="0" smtClean="0"/>
          </a:p>
          <a:p>
            <a:pPr algn="just"/>
            <a:r>
              <a:rPr lang="it-IT" sz="2800" dirty="0" smtClean="0"/>
              <a:t>Entra in primo luogo</a:t>
            </a:r>
            <a:r>
              <a:rPr lang="it-IT" sz="2800" dirty="0" smtClean="0"/>
              <a:t> </a:t>
            </a:r>
            <a:r>
              <a:rPr lang="it-IT" sz="2800" b="1" dirty="0" smtClean="0"/>
              <a:t>nel settore edilizio </a:t>
            </a:r>
            <a:r>
              <a:rPr lang="it-IT" sz="2800" dirty="0" smtClean="0"/>
              <a:t>e poi</a:t>
            </a:r>
            <a:r>
              <a:rPr lang="it-IT" sz="2800" dirty="0" smtClean="0"/>
              <a:t> in </a:t>
            </a:r>
            <a:r>
              <a:rPr lang="it-IT" sz="2800" dirty="0" smtClean="0"/>
              <a:t>quello della </a:t>
            </a:r>
            <a:r>
              <a:rPr lang="it-IT" sz="2800" b="1" dirty="0" smtClean="0"/>
              <a:t>produzione industriale</a:t>
            </a:r>
            <a:r>
              <a:rPr lang="it-IT" sz="2800" dirty="0" smtClean="0"/>
              <a:t>, senza trascurare il </a:t>
            </a:r>
            <a:r>
              <a:rPr lang="it-IT" sz="2800" b="1" dirty="0" smtClean="0"/>
              <a:t>turismo</a:t>
            </a:r>
            <a:r>
              <a:rPr lang="it-IT" sz="2800" dirty="0" smtClean="0"/>
              <a:t> e il </a:t>
            </a:r>
            <a:r>
              <a:rPr lang="it-IT" sz="2800" b="1" dirty="0" smtClean="0"/>
              <a:t>commercio</a:t>
            </a:r>
            <a:r>
              <a:rPr lang="it-IT" sz="2800" dirty="0" smtClean="0"/>
              <a:t> (attività che, con il decollo della società dei consumi, sarebbero diventate fondamentali per l’espansione dell’affarismo mafioso in tutto il territorio </a:t>
            </a:r>
            <a:r>
              <a:rPr lang="it-IT" sz="2800" dirty="0" smtClean="0"/>
              <a:t>nazionale).</a:t>
            </a:r>
            <a:endParaRPr lang="it-IT" sz="28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196752"/>
            <a:ext cx="8424936" cy="4524315"/>
          </a:xfrm>
          <a:prstGeom prst="rect">
            <a:avLst/>
          </a:prstGeom>
        </p:spPr>
        <p:txBody>
          <a:bodyPr wrap="square">
            <a:spAutoFit/>
          </a:bodyPr>
          <a:lstStyle/>
          <a:p>
            <a:r>
              <a:rPr lang="it-IT" sz="2400" b="1" dirty="0" smtClean="0"/>
              <a:t>Traffico illecito di armi</a:t>
            </a:r>
            <a:r>
              <a:rPr lang="it-IT" sz="2400" dirty="0" smtClean="0"/>
              <a:t>.</a:t>
            </a:r>
          </a:p>
          <a:p>
            <a:r>
              <a:rPr lang="it-IT" sz="2400" b="1" dirty="0" smtClean="0"/>
              <a:t>Traffico di droga.</a:t>
            </a:r>
          </a:p>
          <a:p>
            <a:pPr algn="just"/>
            <a:r>
              <a:rPr lang="it-IT" sz="2400" b="1" dirty="0" smtClean="0"/>
              <a:t>Gioco d’ azzardo </a:t>
            </a:r>
            <a:r>
              <a:rPr lang="it-IT" sz="2400" dirty="0" smtClean="0"/>
              <a:t>(il settore del gioco d'azzardo italiano è il terzo su tutto il territorio: dispone di un bilancio sempre positivo, che sembra non conoscere mai crisi. Ci sono quasi 50 clan mafiosi che gestiscono i giochi d'azzardo).</a:t>
            </a:r>
          </a:p>
          <a:p>
            <a:pPr algn="just"/>
            <a:r>
              <a:rPr lang="it-IT" sz="2400" b="1" dirty="0" smtClean="0"/>
              <a:t>Estorsione </a:t>
            </a:r>
            <a:r>
              <a:rPr lang="it-IT" sz="2400" dirty="0" smtClean="0"/>
              <a:t>(reato commesso da chi costringe con violenza a fare qualche atto al fine di trarne</a:t>
            </a:r>
            <a:r>
              <a:rPr lang="it-IT" sz="2400" b="1" dirty="0" smtClean="0"/>
              <a:t> </a:t>
            </a:r>
            <a:r>
              <a:rPr lang="it-IT" sz="2400" dirty="0" smtClean="0"/>
              <a:t>un profitto).</a:t>
            </a:r>
          </a:p>
          <a:p>
            <a:pPr algn="just"/>
            <a:r>
              <a:rPr lang="it-IT" sz="2400" b="1" dirty="0" smtClean="0"/>
              <a:t>Usura </a:t>
            </a:r>
            <a:r>
              <a:rPr lang="it-IT" sz="2400" dirty="0" smtClean="0"/>
              <a:t>(fornire prestiti a tassi di interesse considerati illegali, tali da rendere il </a:t>
            </a:r>
            <a:r>
              <a:rPr lang="it-IT" sz="2400" dirty="0" smtClean="0"/>
              <a:t>loro rimborso </a:t>
            </a:r>
            <a:r>
              <a:rPr lang="it-IT" sz="2400" dirty="0" smtClean="0"/>
              <a:t>molto difficile o impossibile, spingendo perciò il debitore ad accettare condizioni poste dal creditore </a:t>
            </a:r>
            <a:r>
              <a:rPr lang="it-IT" sz="2400" dirty="0" smtClean="0"/>
              <a:t>a proprio </a:t>
            </a:r>
            <a:r>
              <a:rPr lang="it-IT" sz="2400" dirty="0" smtClean="0"/>
              <a:t>vantaggio).</a:t>
            </a:r>
          </a:p>
        </p:txBody>
      </p:sp>
      <p:sp>
        <p:nvSpPr>
          <p:cNvPr id="3" name="CasellaDiTesto 2"/>
          <p:cNvSpPr txBox="1"/>
          <p:nvPr/>
        </p:nvSpPr>
        <p:spPr>
          <a:xfrm>
            <a:off x="1115616" y="332656"/>
            <a:ext cx="7416824" cy="461665"/>
          </a:xfrm>
          <a:prstGeom prst="rect">
            <a:avLst/>
          </a:prstGeom>
          <a:noFill/>
        </p:spPr>
        <p:txBody>
          <a:bodyPr wrap="square" rtlCol="0">
            <a:spAutoFit/>
          </a:bodyPr>
          <a:lstStyle/>
          <a:p>
            <a:r>
              <a:rPr lang="it-IT" sz="2400" b="1" u="sng" dirty="0" smtClean="0"/>
              <a:t>Principali attività e fonti di guadagno della mafia</a:t>
            </a:r>
            <a:endParaRPr lang="it-IT" sz="2400" b="1"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401205"/>
          </a:xfrm>
          <a:prstGeom prst="rect">
            <a:avLst/>
          </a:prstGeom>
          <a:noFill/>
        </p:spPr>
        <p:txBody>
          <a:bodyPr wrap="square" rtlCol="0">
            <a:spAutoFit/>
          </a:bodyPr>
          <a:lstStyle/>
          <a:p>
            <a:r>
              <a:rPr lang="it-IT" sz="2800" dirty="0"/>
              <a:t>P</a:t>
            </a:r>
            <a:r>
              <a:rPr lang="it-IT" sz="2800" dirty="0" smtClean="0"/>
              <a:t>er</a:t>
            </a:r>
            <a:r>
              <a:rPr lang="it-IT" sz="2800" b="1" dirty="0" smtClean="0"/>
              <a:t> </a:t>
            </a:r>
            <a:r>
              <a:rPr lang="it-IT" sz="2800" b="1" dirty="0"/>
              <a:t>nove secoli </a:t>
            </a:r>
            <a:r>
              <a:rPr lang="it-IT" sz="2800" dirty="0"/>
              <a:t>la</a:t>
            </a:r>
            <a:r>
              <a:rPr lang="it-IT" sz="2800" b="1" dirty="0"/>
              <a:t> Sicilia </a:t>
            </a:r>
            <a:r>
              <a:rPr lang="it-IT" sz="2800" dirty="0"/>
              <a:t>è stata soggetta a </a:t>
            </a:r>
            <a:r>
              <a:rPr lang="it-IT" sz="2800" b="1" dirty="0"/>
              <a:t>dominazione straniera</a:t>
            </a:r>
            <a:r>
              <a:rPr lang="it-IT" sz="2800" dirty="0"/>
              <a:t> e </a:t>
            </a:r>
            <a:r>
              <a:rPr lang="it-IT" sz="2800" dirty="0" smtClean="0"/>
              <a:t>il </a:t>
            </a:r>
            <a:r>
              <a:rPr lang="it-IT" sz="2800" dirty="0"/>
              <a:t>suo ordinamento è stato </a:t>
            </a:r>
            <a:r>
              <a:rPr lang="it-IT" sz="2800" dirty="0" smtClean="0"/>
              <a:t>sempre </a:t>
            </a:r>
            <a:r>
              <a:rPr lang="it-IT" sz="2800" dirty="0"/>
              <a:t>fortemente </a:t>
            </a:r>
            <a:r>
              <a:rPr lang="it-IT" sz="2800" b="1" dirty="0"/>
              <a:t>feudale e gerarchico</a:t>
            </a:r>
            <a:r>
              <a:rPr lang="it-IT" sz="2800" dirty="0"/>
              <a:t>. </a:t>
            </a:r>
            <a:endParaRPr lang="it-IT" sz="2800" dirty="0" smtClean="0"/>
          </a:p>
          <a:p>
            <a:endParaRPr lang="it-IT" sz="2800" dirty="0"/>
          </a:p>
          <a:p>
            <a:r>
              <a:rPr lang="it-IT" sz="2800" dirty="0" smtClean="0"/>
              <a:t>Le </a:t>
            </a:r>
            <a:r>
              <a:rPr lang="it-IT" sz="2800" dirty="0"/>
              <a:t>classi dirigenti siciliane, i </a:t>
            </a:r>
            <a:r>
              <a:rPr lang="it-IT" sz="2800" b="1" dirty="0">
                <a:solidFill>
                  <a:srgbClr val="FF0000"/>
                </a:solidFill>
                <a:effectLst>
                  <a:outerShdw blurRad="38100" dist="38100" dir="2700000" algn="tl">
                    <a:srgbClr val="000000">
                      <a:alpha val="43137"/>
                    </a:srgbClr>
                  </a:outerShdw>
                </a:effectLst>
              </a:rPr>
              <a:t>baroni</a:t>
            </a:r>
            <a:r>
              <a:rPr lang="it-IT" sz="2800" dirty="0"/>
              <a:t>, hanno </a:t>
            </a:r>
            <a:r>
              <a:rPr lang="it-IT" sz="2800" u="sng" dirty="0"/>
              <a:t>convissuto</a:t>
            </a:r>
            <a:r>
              <a:rPr lang="it-IT" sz="2800" dirty="0"/>
              <a:t> con i dominatori stranieri, </a:t>
            </a:r>
            <a:r>
              <a:rPr lang="it-IT" sz="2800" dirty="0" smtClean="0"/>
              <a:t>sentiti:</a:t>
            </a:r>
          </a:p>
          <a:p>
            <a:pPr>
              <a:buFont typeface="Arial" pitchFamily="34" charset="0"/>
              <a:buChar char="•"/>
            </a:pPr>
            <a:r>
              <a:rPr lang="it-IT" sz="2800" dirty="0" smtClean="0"/>
              <a:t> come </a:t>
            </a:r>
            <a:r>
              <a:rPr lang="it-IT" sz="2800" dirty="0"/>
              <a:t>entità </a:t>
            </a:r>
            <a:r>
              <a:rPr lang="it-IT" sz="2800" dirty="0" smtClean="0"/>
              <a:t>nemica, </a:t>
            </a:r>
          </a:p>
          <a:p>
            <a:pPr>
              <a:buFont typeface="Arial" pitchFamily="34" charset="0"/>
              <a:buChar char="•"/>
            </a:pPr>
            <a:r>
              <a:rPr lang="it-IT" sz="2800" dirty="0" smtClean="0"/>
              <a:t> ma </a:t>
            </a:r>
            <a:r>
              <a:rPr lang="it-IT" sz="2800" dirty="0"/>
              <a:t>entità con la quale era </a:t>
            </a:r>
            <a:r>
              <a:rPr lang="it-IT" sz="2800" b="1" dirty="0"/>
              <a:t>necessario scendere a </a:t>
            </a:r>
            <a:r>
              <a:rPr lang="it-IT" sz="2800" b="1" dirty="0" err="1" smtClean="0"/>
              <a:t>compromessi</a:t>
            </a:r>
            <a:r>
              <a:rPr lang="it-IT" sz="2800" dirty="0" err="1" smtClean="0"/>
              <a:t>…</a:t>
            </a:r>
            <a:endParaRPr lang="it-IT" sz="2800" dirty="0" smtClean="0"/>
          </a:p>
          <a:p>
            <a:r>
              <a:rPr lang="it-IT" sz="2800" dirty="0" smtClean="0"/>
              <a:t> </a:t>
            </a:r>
            <a:endParaRPr lang="it-IT" sz="2800" dirty="0"/>
          </a:p>
        </p:txBody>
      </p:sp>
      <p:sp>
        <p:nvSpPr>
          <p:cNvPr id="3" name="Rettangolo 2"/>
          <p:cNvSpPr/>
          <p:nvPr/>
        </p:nvSpPr>
        <p:spPr>
          <a:xfrm>
            <a:off x="3779912" y="4437112"/>
            <a:ext cx="4752528"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it-IT" dirty="0" smtClean="0"/>
              <a:t>… </a:t>
            </a:r>
            <a:r>
              <a:rPr lang="it-IT" sz="2400" dirty="0" smtClean="0"/>
              <a:t>una lealtà al dominatore scambiata con forti </a:t>
            </a:r>
            <a:r>
              <a:rPr lang="it-IT" sz="2400" b="1" dirty="0" smtClean="0"/>
              <a:t>privilegi</a:t>
            </a:r>
            <a:r>
              <a:rPr lang="it-IT" sz="2400" dirty="0" smtClean="0"/>
              <a:t>!</a:t>
            </a:r>
            <a:endParaRPr lang="it-IT"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8545" t="21433" b="13136"/>
          <a:stretch>
            <a:fillRect/>
          </a:stretch>
        </p:blipFill>
        <p:spPr bwMode="auto">
          <a:xfrm>
            <a:off x="287016" y="332656"/>
            <a:ext cx="8605464" cy="4617566"/>
          </a:xfrm>
          <a:prstGeom prst="rect">
            <a:avLst/>
          </a:prstGeom>
          <a:noFill/>
          <a:ln w="9525">
            <a:noFill/>
            <a:miter lim="800000"/>
            <a:headEnd/>
            <a:tailEnd/>
          </a:ln>
        </p:spPr>
      </p:pic>
      <p:sp>
        <p:nvSpPr>
          <p:cNvPr id="3" name="CasellaDiTesto 2"/>
          <p:cNvSpPr txBox="1"/>
          <p:nvPr/>
        </p:nvSpPr>
        <p:spPr>
          <a:xfrm>
            <a:off x="1331640" y="5373216"/>
            <a:ext cx="6480720" cy="369332"/>
          </a:xfrm>
          <a:prstGeom prst="rect">
            <a:avLst/>
          </a:prstGeom>
          <a:noFill/>
        </p:spPr>
        <p:txBody>
          <a:bodyPr wrap="square" rtlCol="0">
            <a:spAutoFit/>
          </a:bodyPr>
          <a:lstStyle/>
          <a:p>
            <a:pPr algn="ctr"/>
            <a:r>
              <a:rPr lang="it-IT" dirty="0" smtClean="0"/>
              <a:t>Ricavi stimabili attorno ai 10 miliardi di euro</a:t>
            </a:r>
            <a:endParaRPr lang="it-IT"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332656"/>
            <a:ext cx="3816424" cy="4524315"/>
          </a:xfrm>
          <a:prstGeom prst="rect">
            <a:avLst/>
          </a:prstGeom>
        </p:spPr>
        <p:txBody>
          <a:bodyPr wrap="square">
            <a:spAutoFit/>
          </a:bodyPr>
          <a:lstStyle/>
          <a:p>
            <a:r>
              <a:rPr lang="it-IT" sz="2400" b="1" dirty="0"/>
              <a:t>Modalità </a:t>
            </a:r>
            <a:r>
              <a:rPr lang="it-IT" sz="2400" b="1" dirty="0" smtClean="0"/>
              <a:t>di guadagno</a:t>
            </a:r>
            <a:r>
              <a:rPr lang="it-IT" sz="2400" b="1" dirty="0"/>
              <a:t> </a:t>
            </a:r>
            <a:r>
              <a:rPr lang="it-IT" sz="2400" b="1" dirty="0" smtClean="0"/>
              <a:t>mafioso</a:t>
            </a:r>
            <a:endParaRPr lang="it-IT" sz="2400" b="1" dirty="0"/>
          </a:p>
          <a:p>
            <a:endParaRPr lang="it-IT" sz="2400" dirty="0" smtClean="0"/>
          </a:p>
          <a:p>
            <a:r>
              <a:rPr lang="it-IT" sz="2400" dirty="0" smtClean="0"/>
              <a:t>Come </a:t>
            </a:r>
            <a:r>
              <a:rPr lang="it-IT" sz="2400" dirty="0"/>
              <a:t>si vede, </a:t>
            </a:r>
            <a:r>
              <a:rPr lang="it-IT" sz="2400" b="1" dirty="0"/>
              <a:t>pizzo e usura</a:t>
            </a:r>
          </a:p>
          <a:p>
            <a:r>
              <a:rPr lang="it-IT" sz="2400" dirty="0"/>
              <a:t>sono le più tradizionali e al</a:t>
            </a:r>
          </a:p>
          <a:p>
            <a:r>
              <a:rPr lang="it-IT" sz="2400" dirty="0"/>
              <a:t>vertice delle entrate mafiose.</a:t>
            </a:r>
          </a:p>
          <a:p>
            <a:r>
              <a:rPr lang="it-IT" sz="2400" dirty="0"/>
              <a:t>I soldi così accumulati sono</a:t>
            </a:r>
          </a:p>
          <a:p>
            <a:r>
              <a:rPr lang="it-IT" sz="2400" dirty="0"/>
              <a:t>stati </a:t>
            </a:r>
            <a:r>
              <a:rPr lang="it-IT" sz="2400" b="1" dirty="0"/>
              <a:t>reinvestiti</a:t>
            </a:r>
            <a:r>
              <a:rPr lang="it-IT" sz="2400" dirty="0"/>
              <a:t> in tante altre</a:t>
            </a:r>
          </a:p>
          <a:p>
            <a:r>
              <a:rPr lang="it-IT" sz="2400" dirty="0"/>
              <a:t>attività, alcune legali e altre</a:t>
            </a:r>
          </a:p>
          <a:p>
            <a:r>
              <a:rPr lang="it-IT" sz="2400" dirty="0"/>
              <a:t>no, per accrescere l'enorme</a:t>
            </a:r>
          </a:p>
          <a:p>
            <a:r>
              <a:rPr lang="it-IT" sz="2400" dirty="0"/>
              <a:t>patrimonio in mano alla</a:t>
            </a:r>
          </a:p>
          <a:p>
            <a:r>
              <a:rPr lang="it-IT" sz="2400" dirty="0"/>
              <a:t>malavita.</a:t>
            </a:r>
          </a:p>
        </p:txBody>
      </p:sp>
      <p:pic>
        <p:nvPicPr>
          <p:cNvPr id="4098" name="Picture 2"/>
          <p:cNvPicPr>
            <a:picLocks noChangeAspect="1" noChangeArrowheads="1"/>
          </p:cNvPicPr>
          <p:nvPr/>
        </p:nvPicPr>
        <p:blipFill>
          <a:blip r:embed="rId2" cstate="print">
            <a:lum bright="-10000" contrast="10000"/>
          </a:blip>
          <a:srcRect/>
          <a:stretch>
            <a:fillRect/>
          </a:stretch>
        </p:blipFill>
        <p:spPr bwMode="auto">
          <a:xfrm>
            <a:off x="4403912" y="0"/>
            <a:ext cx="474008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4401205"/>
          </a:xfrm>
          <a:prstGeom prst="rect">
            <a:avLst/>
          </a:prstGeom>
          <a:noFill/>
        </p:spPr>
        <p:txBody>
          <a:bodyPr wrap="square" rtlCol="0">
            <a:spAutoFit/>
          </a:bodyPr>
          <a:lstStyle/>
          <a:p>
            <a:pPr algn="just"/>
            <a:r>
              <a:rPr lang="it-IT" sz="2800" dirty="0" smtClean="0"/>
              <a:t>L</a:t>
            </a:r>
            <a:r>
              <a:rPr lang="it-IT" sz="2800" dirty="0" smtClean="0"/>
              <a:t>a </a:t>
            </a:r>
            <a:r>
              <a:rPr lang="it-IT" sz="2800" dirty="0" smtClean="0"/>
              <a:t>rete politica mafia divenne così fitta da risultare quasi inestricabile. Un’universale </a:t>
            </a:r>
            <a:r>
              <a:rPr lang="it-IT" sz="2800" b="1" dirty="0" smtClean="0"/>
              <a:t>omertà</a:t>
            </a:r>
            <a:r>
              <a:rPr lang="it-IT" sz="2800" dirty="0" smtClean="0"/>
              <a:t> avrebbe avvolto gli intrighi di una lotta politica ridottasi quasi esclusivamente a pratica della spartizione di voto di scambio.</a:t>
            </a:r>
          </a:p>
          <a:p>
            <a:pPr algn="just"/>
            <a:r>
              <a:rPr lang="it-IT" sz="2800" dirty="0" smtClean="0"/>
              <a:t>Intrighi che coinvolsero prima di tutto la </a:t>
            </a:r>
            <a:r>
              <a:rPr lang="it-IT" sz="2800" b="1" dirty="0" err="1" smtClean="0"/>
              <a:t>DC</a:t>
            </a:r>
            <a:r>
              <a:rPr lang="it-IT" sz="2800" dirty="0" smtClean="0"/>
              <a:t> al potere, ma che pian piano non restarono estranei neppure al </a:t>
            </a:r>
            <a:r>
              <a:rPr lang="it-IT" sz="2800" b="1" dirty="0" smtClean="0"/>
              <a:t>partito socialista e a quello comunista</a:t>
            </a:r>
            <a:r>
              <a:rPr lang="it-IT" sz="2800" dirty="0" smtClean="0"/>
              <a:t>, inizialmente storico fronte “antimafia”.</a:t>
            </a:r>
            <a:endParaRPr lang="it-IT"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04664"/>
            <a:ext cx="8640960" cy="6124754"/>
          </a:xfrm>
          <a:prstGeom prst="rect">
            <a:avLst/>
          </a:prstGeom>
          <a:noFill/>
        </p:spPr>
        <p:txBody>
          <a:bodyPr wrap="square" rtlCol="0">
            <a:spAutoFit/>
          </a:bodyPr>
          <a:lstStyle/>
          <a:p>
            <a:r>
              <a:rPr lang="it-IT" sz="2800" b="1" dirty="0" smtClean="0">
                <a:solidFill>
                  <a:srgbClr val="FF0000"/>
                </a:solidFill>
              </a:rPr>
              <a:t>P</a:t>
            </a:r>
            <a:r>
              <a:rPr lang="it-IT" sz="2800" b="1" dirty="0" smtClean="0">
                <a:solidFill>
                  <a:srgbClr val="FF0000"/>
                </a:solidFill>
              </a:rPr>
              <a:t>rima </a:t>
            </a:r>
            <a:r>
              <a:rPr lang="it-IT" sz="2800" b="1" dirty="0" smtClean="0">
                <a:solidFill>
                  <a:srgbClr val="FF0000"/>
                </a:solidFill>
              </a:rPr>
              <a:t>Commissione di inchiesta per l’antimafia </a:t>
            </a:r>
            <a:r>
              <a:rPr lang="it-IT" sz="2800" dirty="0" smtClean="0"/>
              <a:t>(anni 60).</a:t>
            </a:r>
          </a:p>
          <a:p>
            <a:endParaRPr lang="it-IT" sz="2800" dirty="0" smtClean="0"/>
          </a:p>
          <a:p>
            <a:pPr algn="just"/>
            <a:r>
              <a:rPr lang="it-IT" sz="2800" dirty="0" smtClean="0"/>
              <a:t>Nel </a:t>
            </a:r>
            <a:r>
              <a:rPr lang="it-IT" sz="2800" dirty="0" smtClean="0"/>
              <a:t>1963 la Squadra mobile della questura effettua un </a:t>
            </a:r>
            <a:r>
              <a:rPr lang="it-IT" sz="2800" b="1" dirty="0" smtClean="0"/>
              <a:t>rastrellamento</a:t>
            </a:r>
            <a:r>
              <a:rPr lang="it-IT" sz="2800" dirty="0" smtClean="0"/>
              <a:t> arrestando </a:t>
            </a:r>
            <a:r>
              <a:rPr lang="it-IT" sz="2800" b="1" dirty="0" smtClean="0"/>
              <a:t>250 mafiosi</a:t>
            </a:r>
            <a:r>
              <a:rPr lang="it-IT" sz="2800" dirty="0" smtClean="0"/>
              <a:t>, anche se i grandi nomi (Riina, Provenzano) restarono latitanti. In compenso fu finalmente catturato Luciano </a:t>
            </a:r>
            <a:r>
              <a:rPr lang="it-IT" sz="2800" b="1" i="1" dirty="0" err="1" smtClean="0"/>
              <a:t>Liggio</a:t>
            </a:r>
            <a:r>
              <a:rPr lang="it-IT" sz="2800" dirty="0" smtClean="0"/>
              <a:t>.</a:t>
            </a:r>
          </a:p>
          <a:p>
            <a:pPr algn="just"/>
            <a:endParaRPr lang="it-IT" sz="2800" dirty="0" smtClean="0"/>
          </a:p>
          <a:p>
            <a:pPr algn="just"/>
            <a:endParaRPr lang="it-IT" sz="2800" dirty="0" smtClean="0"/>
          </a:p>
          <a:p>
            <a:pPr algn="just"/>
            <a:endParaRPr lang="it-IT" sz="2800" dirty="0" smtClean="0"/>
          </a:p>
          <a:p>
            <a:pPr algn="just"/>
            <a:r>
              <a:rPr lang="it-IT" sz="2800" dirty="0" smtClean="0"/>
              <a:t>Furono </a:t>
            </a:r>
            <a:r>
              <a:rPr lang="it-IT" sz="2800" dirty="0" smtClean="0"/>
              <a:t>però </a:t>
            </a:r>
            <a:r>
              <a:rPr lang="it-IT" sz="2800" b="1" dirty="0" smtClean="0"/>
              <a:t>insoddisfacenti gli esiti penali</a:t>
            </a:r>
            <a:r>
              <a:rPr lang="it-IT" sz="2800" dirty="0" smtClean="0"/>
              <a:t>: molti furono assolti, prosciolti, o accusati solo di reati minori. Pesava il muro di </a:t>
            </a:r>
            <a:r>
              <a:rPr lang="it-IT" sz="2800" u="sng" dirty="0" smtClean="0"/>
              <a:t>omertà</a:t>
            </a:r>
            <a:r>
              <a:rPr lang="it-IT" sz="2800" dirty="0" smtClean="0"/>
              <a:t> mafiosa, solo scalfito dal primo pentito, </a:t>
            </a:r>
            <a:r>
              <a:rPr lang="it-IT" sz="2800" u="sng" dirty="0" smtClean="0"/>
              <a:t>Leonardo Vitale</a:t>
            </a:r>
            <a:r>
              <a:rPr lang="it-IT" sz="2800" dirty="0" smtClean="0"/>
              <a:t>, poi ucciso nel 1984. Ma pesavano soprattutto i </a:t>
            </a:r>
            <a:r>
              <a:rPr lang="it-IT" sz="2800" u="sng" dirty="0" smtClean="0"/>
              <a:t>legami</a:t>
            </a:r>
            <a:r>
              <a:rPr lang="it-IT" sz="2800" dirty="0" smtClean="0"/>
              <a:t> della mafia con la stessa </a:t>
            </a:r>
            <a:r>
              <a:rPr lang="it-IT" sz="2800" u="sng" dirty="0" smtClean="0"/>
              <a:t>magistratura</a:t>
            </a:r>
            <a:r>
              <a:rPr lang="it-IT" sz="2800" dirty="0" smtClean="0"/>
              <a:t>.</a:t>
            </a:r>
            <a:endParaRPr lang="it-IT" sz="2800" dirty="0"/>
          </a:p>
        </p:txBody>
      </p:sp>
      <p:pic>
        <p:nvPicPr>
          <p:cNvPr id="9218" name="Picture 2"/>
          <p:cNvPicPr>
            <a:picLocks noChangeAspect="1" noChangeArrowheads="1"/>
          </p:cNvPicPr>
          <p:nvPr/>
        </p:nvPicPr>
        <p:blipFill>
          <a:blip r:embed="rId2" cstate="print"/>
          <a:srcRect/>
          <a:stretch>
            <a:fillRect/>
          </a:stretch>
        </p:blipFill>
        <p:spPr bwMode="auto">
          <a:xfrm>
            <a:off x="6948264" y="2636912"/>
            <a:ext cx="1728781" cy="1506696"/>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332656"/>
            <a:ext cx="7776864" cy="6124754"/>
          </a:xfrm>
          <a:prstGeom prst="rect">
            <a:avLst/>
          </a:prstGeom>
          <a:noFill/>
        </p:spPr>
        <p:txBody>
          <a:bodyPr wrap="square" rtlCol="0">
            <a:spAutoFit/>
          </a:bodyPr>
          <a:lstStyle/>
          <a:p>
            <a:r>
              <a:rPr lang="it-IT" sz="2800" dirty="0" smtClean="0"/>
              <a:t>Inoltre </a:t>
            </a:r>
            <a:r>
              <a:rPr lang="it-IT" sz="2800" dirty="0" smtClean="0">
                <a:sym typeface="Wingdings" pitchFamily="2" charset="2"/>
              </a:rPr>
              <a:t> </a:t>
            </a:r>
            <a:r>
              <a:rPr lang="it-IT" sz="2800" b="1" dirty="0" smtClean="0">
                <a:solidFill>
                  <a:srgbClr val="FF0000"/>
                </a:solidFill>
              </a:rPr>
              <a:t>Conflitti </a:t>
            </a:r>
            <a:r>
              <a:rPr lang="it-IT" sz="2800" b="1" dirty="0" smtClean="0">
                <a:solidFill>
                  <a:srgbClr val="FF0000"/>
                </a:solidFill>
              </a:rPr>
              <a:t>interni a Cosa nostra </a:t>
            </a:r>
            <a:r>
              <a:rPr lang="it-IT" sz="2800" dirty="0" smtClean="0"/>
              <a:t>(faida interna che provocò centinaia di </a:t>
            </a:r>
            <a:r>
              <a:rPr lang="it-IT" sz="2800" dirty="0" smtClean="0"/>
              <a:t>morti, con vendette e </a:t>
            </a:r>
            <a:r>
              <a:rPr lang="it-IT" sz="2800" dirty="0" err="1" smtClean="0"/>
              <a:t>controvendette</a:t>
            </a:r>
            <a:r>
              <a:rPr lang="it-IT" sz="2800" dirty="0" smtClean="0"/>
              <a:t>).</a:t>
            </a:r>
          </a:p>
          <a:p>
            <a:endParaRPr lang="it-IT" sz="2800" dirty="0" smtClean="0"/>
          </a:p>
          <a:p>
            <a:r>
              <a:rPr lang="it-IT" sz="2800" dirty="0" smtClean="0"/>
              <a:t>Nei primi </a:t>
            </a:r>
            <a:r>
              <a:rPr lang="it-IT" sz="2800" dirty="0" smtClean="0"/>
              <a:t>anni ’70 </a:t>
            </a:r>
            <a:r>
              <a:rPr lang="it-IT" sz="2800" dirty="0" smtClean="0"/>
              <a:t>Cosa nostra si </a:t>
            </a:r>
            <a:r>
              <a:rPr lang="it-IT" sz="2800" b="1" dirty="0" smtClean="0"/>
              <a:t>ricostituì</a:t>
            </a:r>
            <a:r>
              <a:rPr lang="it-IT" sz="2800" dirty="0" smtClean="0"/>
              <a:t>. </a:t>
            </a:r>
          </a:p>
          <a:p>
            <a:r>
              <a:rPr lang="it-IT" sz="2800" dirty="0" smtClean="0"/>
              <a:t>C’era stato </a:t>
            </a:r>
            <a:r>
              <a:rPr lang="it-IT" sz="2800" dirty="0" smtClean="0">
                <a:solidFill>
                  <a:srgbClr val="FF0000"/>
                </a:solidFill>
              </a:rPr>
              <a:t>il 68</a:t>
            </a:r>
            <a:r>
              <a:rPr lang="it-IT" sz="2800" dirty="0" smtClean="0"/>
              <a:t>, le rivendicazioni </a:t>
            </a:r>
            <a:r>
              <a:rPr lang="it-IT" sz="2800" dirty="0" smtClean="0"/>
              <a:t>operaie</a:t>
            </a:r>
            <a:r>
              <a:rPr lang="it-IT" sz="2800" dirty="0" smtClean="0"/>
              <a:t>: il PCI </a:t>
            </a:r>
            <a:r>
              <a:rPr lang="it-IT" sz="2800" dirty="0" err="1" smtClean="0"/>
              <a:t>cresceva…</a:t>
            </a:r>
            <a:r>
              <a:rPr lang="it-IT" sz="2800" dirty="0" smtClean="0"/>
              <a:t> </a:t>
            </a:r>
            <a:endParaRPr lang="it-IT" sz="2800" dirty="0" smtClean="0"/>
          </a:p>
          <a:p>
            <a:r>
              <a:rPr lang="it-IT" sz="2800" dirty="0" smtClean="0"/>
              <a:t>1972: </a:t>
            </a:r>
            <a:r>
              <a:rPr lang="it-IT" sz="2800" b="1" dirty="0" smtClean="0"/>
              <a:t>Stefano </a:t>
            </a:r>
            <a:r>
              <a:rPr lang="it-IT" sz="2800" b="1" dirty="0" err="1" smtClean="0"/>
              <a:t>Bontate</a:t>
            </a:r>
            <a:r>
              <a:rPr lang="it-IT" sz="2800" b="1" dirty="0" smtClean="0"/>
              <a:t>, Salvatore Riina, Gaetano Badalamenti</a:t>
            </a:r>
            <a:r>
              <a:rPr lang="it-IT" sz="2800" dirty="0" smtClean="0"/>
              <a:t> formarono un </a:t>
            </a:r>
            <a:r>
              <a:rPr lang="it-IT" sz="2800" b="1" dirty="0" smtClean="0">
                <a:solidFill>
                  <a:srgbClr val="FF0000"/>
                </a:solidFill>
              </a:rPr>
              <a:t>triunvirato</a:t>
            </a:r>
            <a:r>
              <a:rPr lang="it-IT" sz="2800" dirty="0" smtClean="0"/>
              <a:t> con il compito di stabilire il futuro assetto della mafia.</a:t>
            </a:r>
          </a:p>
          <a:p>
            <a:pPr algn="r">
              <a:buFont typeface="Arial" pitchFamily="34" charset="0"/>
              <a:buChar char="•"/>
            </a:pPr>
            <a:r>
              <a:rPr lang="it-IT" sz="2800" dirty="0" smtClean="0"/>
              <a:t> Si </a:t>
            </a:r>
            <a:r>
              <a:rPr lang="it-IT" sz="2800" dirty="0" smtClean="0"/>
              <a:t>forma una rete politico-mafiosa tra loro e la </a:t>
            </a:r>
            <a:r>
              <a:rPr lang="it-IT" sz="2800" b="1" dirty="0" smtClean="0"/>
              <a:t>corrente </a:t>
            </a:r>
            <a:r>
              <a:rPr lang="it-IT" sz="2800" b="1" dirty="0" smtClean="0"/>
              <a:t>della DC capeggiata da Giulio Andreotti</a:t>
            </a:r>
            <a:r>
              <a:rPr lang="it-IT" sz="2800" dirty="0" smtClean="0"/>
              <a:t>.</a:t>
            </a:r>
            <a:endParaRPr lang="it-IT" sz="2800" dirty="0" smtClean="0"/>
          </a:p>
          <a:p>
            <a:pPr algn="r">
              <a:buFont typeface="Arial" pitchFamily="34" charset="0"/>
              <a:buChar char="•"/>
            </a:pPr>
            <a:r>
              <a:rPr lang="it-IT" sz="2800" dirty="0" smtClean="0"/>
              <a:t> Il </a:t>
            </a:r>
            <a:r>
              <a:rPr lang="it-IT" sz="2800" dirty="0" smtClean="0"/>
              <a:t>triunvirato </a:t>
            </a:r>
            <a:r>
              <a:rPr lang="it-IT" sz="2800" b="1" dirty="0" smtClean="0"/>
              <a:t>pacificò </a:t>
            </a:r>
            <a:r>
              <a:rPr lang="it-IT" sz="2800" b="1" dirty="0" smtClean="0"/>
              <a:t>Cosa nostra </a:t>
            </a:r>
            <a:r>
              <a:rPr lang="it-IT" sz="2800" dirty="0" smtClean="0"/>
              <a:t>con un compromesso tra famiglie.</a:t>
            </a:r>
            <a:endParaRPr lang="it-IT"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620688"/>
            <a:ext cx="5760640" cy="5262979"/>
          </a:xfrm>
          <a:prstGeom prst="rect">
            <a:avLst/>
          </a:prstGeom>
          <a:noFill/>
        </p:spPr>
        <p:txBody>
          <a:bodyPr wrap="square" rtlCol="0">
            <a:spAutoFit/>
          </a:bodyPr>
          <a:lstStyle/>
          <a:p>
            <a:pPr algn="just"/>
            <a:r>
              <a:rPr lang="it-IT" sz="2800" dirty="0" smtClean="0"/>
              <a:t>Fu proprio con</a:t>
            </a:r>
            <a:r>
              <a:rPr lang="it-IT" sz="2800" dirty="0" smtClean="0"/>
              <a:t> </a:t>
            </a:r>
            <a:r>
              <a:rPr lang="it-IT" sz="2800" dirty="0" smtClean="0"/>
              <a:t>l’avanzata nella mafia dei </a:t>
            </a:r>
            <a:r>
              <a:rPr lang="it-IT" sz="2800" dirty="0" err="1" smtClean="0"/>
              <a:t>Corleonesi</a:t>
            </a:r>
            <a:r>
              <a:rPr lang="it-IT" sz="2800" dirty="0" smtClean="0"/>
              <a:t> (</a:t>
            </a:r>
            <a:r>
              <a:rPr lang="it-IT" sz="2800" b="1" i="1" dirty="0" smtClean="0"/>
              <a:t>Riina</a:t>
            </a:r>
            <a:r>
              <a:rPr lang="it-IT" sz="2800" dirty="0" smtClean="0"/>
              <a:t>) che </a:t>
            </a:r>
            <a:r>
              <a:rPr lang="it-IT" sz="2800" dirty="0" smtClean="0"/>
              <a:t>cambiò l’organizzazione mafiosa, da orizzontale a </a:t>
            </a:r>
            <a:r>
              <a:rPr lang="it-IT" sz="2800" dirty="0" smtClean="0"/>
              <a:t>verticale (anche se all’inizio tutti </a:t>
            </a:r>
            <a:r>
              <a:rPr lang="it-IT" sz="2800" dirty="0" smtClean="0"/>
              <a:t>i boss erano gelosi della loro </a:t>
            </a:r>
            <a:r>
              <a:rPr lang="it-IT" sz="2800" dirty="0" smtClean="0"/>
              <a:t>autonomia).</a:t>
            </a:r>
            <a:endParaRPr lang="it-IT" sz="2800" dirty="0" smtClean="0"/>
          </a:p>
          <a:p>
            <a:pPr algn="just"/>
            <a:r>
              <a:rPr lang="it-IT" sz="2800" dirty="0" smtClean="0"/>
              <a:t>La centralizzazione </a:t>
            </a:r>
            <a:r>
              <a:rPr lang="it-IT" sz="2800" dirty="0" smtClean="0"/>
              <a:t>serviva: la </a:t>
            </a:r>
            <a:r>
              <a:rPr lang="it-IT" sz="2800" dirty="0" smtClean="0"/>
              <a:t>mafia stava davvero diventando azienda, business (narcotraffico, commercio di armi, prostituzione, usura erano traffici internazionali; e poi andava riciclato il denaro </a:t>
            </a:r>
            <a:r>
              <a:rPr lang="it-IT" sz="2800" dirty="0" err="1" smtClean="0"/>
              <a:t>sporco…</a:t>
            </a:r>
            <a:r>
              <a:rPr lang="it-IT" sz="2800" dirty="0" smtClean="0"/>
              <a:t>).</a:t>
            </a:r>
            <a:endParaRPr lang="it-IT" sz="2800" dirty="0"/>
          </a:p>
        </p:txBody>
      </p:sp>
      <p:pic>
        <p:nvPicPr>
          <p:cNvPr id="8194" name="Picture 2"/>
          <p:cNvPicPr>
            <a:picLocks noChangeAspect="1" noChangeArrowheads="1"/>
          </p:cNvPicPr>
          <p:nvPr/>
        </p:nvPicPr>
        <p:blipFill>
          <a:blip r:embed="rId2" cstate="print"/>
          <a:srcRect/>
          <a:stretch>
            <a:fillRect/>
          </a:stretch>
        </p:blipFill>
        <p:spPr bwMode="auto">
          <a:xfrm>
            <a:off x="6372199" y="1844824"/>
            <a:ext cx="2106235" cy="2592288"/>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3970318"/>
          </a:xfrm>
          <a:prstGeom prst="rect">
            <a:avLst/>
          </a:prstGeom>
          <a:noFill/>
        </p:spPr>
        <p:txBody>
          <a:bodyPr wrap="square" rtlCol="0">
            <a:spAutoFit/>
          </a:bodyPr>
          <a:lstStyle/>
          <a:p>
            <a:pPr algn="just"/>
            <a:r>
              <a:rPr lang="it-IT" sz="2800" dirty="0" smtClean="0"/>
              <a:t>Negli </a:t>
            </a:r>
            <a:r>
              <a:rPr lang="it-IT" sz="2800" b="1" dirty="0" smtClean="0">
                <a:solidFill>
                  <a:srgbClr val="FF0000"/>
                </a:solidFill>
              </a:rPr>
              <a:t>anni Ottanta </a:t>
            </a:r>
            <a:r>
              <a:rPr lang="it-IT" sz="2800" dirty="0" smtClean="0"/>
              <a:t>si assiste ad un fenomeno di degenerazione che colpisce più o meno tutti i </a:t>
            </a:r>
            <a:r>
              <a:rPr lang="it-IT" sz="2800" b="1" dirty="0" smtClean="0"/>
              <a:t>partiti</a:t>
            </a:r>
            <a:r>
              <a:rPr lang="it-IT" sz="2800" dirty="0" smtClean="0"/>
              <a:t>.</a:t>
            </a:r>
          </a:p>
          <a:p>
            <a:pPr algn="just"/>
            <a:endParaRPr lang="it-IT" sz="2800" dirty="0" smtClean="0"/>
          </a:p>
          <a:p>
            <a:pPr algn="just"/>
            <a:r>
              <a:rPr lang="it-IT" sz="2800" b="1" dirty="0" err="1" smtClean="0">
                <a:effectLst>
                  <a:outerShdw blurRad="38100" dist="38100" dir="2700000" algn="tl">
                    <a:srgbClr val="000000">
                      <a:alpha val="43137"/>
                    </a:srgbClr>
                  </a:outerShdw>
                </a:effectLst>
              </a:rPr>
              <a:t>Clientelismo</a:t>
            </a:r>
            <a:r>
              <a:rPr lang="it-IT" sz="2800" dirty="0" err="1" smtClean="0"/>
              <a:t>…</a:t>
            </a:r>
            <a:endParaRPr lang="it-IT" sz="2800" dirty="0" smtClean="0"/>
          </a:p>
          <a:p>
            <a:pPr algn="just"/>
            <a:r>
              <a:rPr lang="it-IT" sz="2800" dirty="0" smtClean="0"/>
              <a:t>P</a:t>
            </a:r>
            <a:r>
              <a:rPr lang="it-IT" sz="2800" dirty="0" smtClean="0"/>
              <a:t>er </a:t>
            </a:r>
            <a:r>
              <a:rPr lang="it-IT" sz="2800" dirty="0" smtClean="0"/>
              <a:t>conquistare voti si concedono favori ai cittadini che </a:t>
            </a:r>
            <a:r>
              <a:rPr lang="it-IT" sz="2800" dirty="0" smtClean="0"/>
              <a:t>li </a:t>
            </a:r>
            <a:r>
              <a:rPr lang="it-IT" sz="2800" dirty="0" smtClean="0"/>
              <a:t>chiedono (raccomandazioni, licenze ecc.). In pratica, il voto diventa un voto di </a:t>
            </a:r>
            <a:r>
              <a:rPr lang="it-IT" sz="2800" dirty="0" smtClean="0"/>
              <a:t>scambio.</a:t>
            </a:r>
            <a:endParaRPr lang="it-IT" sz="2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1052736"/>
            <a:ext cx="7344816" cy="4832092"/>
          </a:xfrm>
          <a:prstGeom prst="rect">
            <a:avLst/>
          </a:prstGeom>
          <a:noFill/>
        </p:spPr>
        <p:txBody>
          <a:bodyPr wrap="square" rtlCol="0">
            <a:spAutoFit/>
          </a:bodyPr>
          <a:lstStyle/>
          <a:p>
            <a:r>
              <a:rPr lang="it-IT" sz="2800" dirty="0" smtClean="0"/>
              <a:t>… </a:t>
            </a:r>
            <a:r>
              <a:rPr lang="it-IT" sz="2800" b="1" dirty="0" smtClean="0"/>
              <a:t>e </a:t>
            </a:r>
            <a:r>
              <a:rPr lang="it-IT" sz="2800" b="1" dirty="0" smtClean="0">
                <a:effectLst>
                  <a:outerShdw blurRad="38100" dist="38100" dir="2700000" algn="tl">
                    <a:srgbClr val="000000">
                      <a:alpha val="43137"/>
                    </a:srgbClr>
                  </a:outerShdw>
                </a:effectLst>
              </a:rPr>
              <a:t>corruzione</a:t>
            </a:r>
            <a:r>
              <a:rPr lang="it-IT" sz="2800" dirty="0" smtClean="0"/>
              <a:t>.</a:t>
            </a:r>
          </a:p>
          <a:p>
            <a:r>
              <a:rPr lang="it-IT" sz="2800" dirty="0" smtClean="0"/>
              <a:t>I partiti erano </a:t>
            </a:r>
            <a:r>
              <a:rPr lang="it-IT" sz="2800" dirty="0" smtClean="0"/>
              <a:t>diventati </a:t>
            </a:r>
            <a:r>
              <a:rPr lang="it-IT" sz="2800" dirty="0" smtClean="0"/>
              <a:t>vere e proprie aziende che costavano parecchio. Il costo era ridotto dai militanti (cittadini che aderiscono a un partito e si impegnano senza compenso di sorta) e, negli anni della guerra fredda, </a:t>
            </a:r>
            <a:r>
              <a:rPr lang="it-IT" sz="2800" dirty="0" smtClean="0"/>
              <a:t>da</a:t>
            </a:r>
            <a:r>
              <a:rPr lang="it-IT" sz="2800" dirty="0" smtClean="0"/>
              <a:t> </a:t>
            </a:r>
            <a:r>
              <a:rPr lang="it-IT" sz="2800" dirty="0" smtClean="0"/>
              <a:t>USA e URSS che finanziavano i partiti a loro vicini (creando però anche una sorta di dipendenza da essi). </a:t>
            </a:r>
            <a:endParaRPr lang="it-IT" sz="2800" dirty="0" smtClean="0"/>
          </a:p>
          <a:p>
            <a:r>
              <a:rPr lang="it-IT" sz="2800" dirty="0" smtClean="0"/>
              <a:t>E </a:t>
            </a:r>
            <a:r>
              <a:rPr lang="it-IT" sz="2800" dirty="0" smtClean="0"/>
              <a:t>poi c’erano le </a:t>
            </a:r>
            <a:r>
              <a:rPr lang="it-IT" sz="2800" b="1" dirty="0" smtClean="0">
                <a:solidFill>
                  <a:srgbClr val="FF0000"/>
                </a:solidFill>
              </a:rPr>
              <a:t>TANGENTI</a:t>
            </a:r>
            <a:r>
              <a:rPr lang="it-IT" sz="2800" dirty="0" smtClean="0"/>
              <a:t>, a volte utilizzate per finanziare i partiti (ma spesso i politici rubavano per se stessi).</a:t>
            </a:r>
            <a:endParaRPr lang="it-IT" sz="2800" dirty="0"/>
          </a:p>
        </p:txBody>
      </p:sp>
      <p:pic>
        <p:nvPicPr>
          <p:cNvPr id="7170" name="Picture 2"/>
          <p:cNvPicPr>
            <a:picLocks noChangeAspect="1" noChangeArrowheads="1"/>
          </p:cNvPicPr>
          <p:nvPr/>
        </p:nvPicPr>
        <p:blipFill>
          <a:blip r:embed="rId2" cstate="print"/>
          <a:srcRect/>
          <a:stretch>
            <a:fillRect/>
          </a:stretch>
        </p:blipFill>
        <p:spPr bwMode="auto">
          <a:xfrm>
            <a:off x="6660232" y="332656"/>
            <a:ext cx="1794495" cy="119633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2677656"/>
          </a:xfrm>
          <a:prstGeom prst="rect">
            <a:avLst/>
          </a:prstGeom>
          <a:noFill/>
        </p:spPr>
        <p:txBody>
          <a:bodyPr wrap="square" rtlCol="0">
            <a:spAutoFit/>
          </a:bodyPr>
          <a:lstStyle/>
          <a:p>
            <a:pPr algn="just"/>
            <a:r>
              <a:rPr lang="it-IT" sz="2800" dirty="0" smtClean="0"/>
              <a:t>La democrazia in questo periodo era inquinata anche da diverse </a:t>
            </a:r>
            <a:r>
              <a:rPr lang="it-IT" sz="2800" b="1" dirty="0" smtClean="0"/>
              <a:t>società segrete</a:t>
            </a:r>
            <a:r>
              <a:rPr lang="it-IT" sz="2800" dirty="0" smtClean="0"/>
              <a:t>, come la loggia massonica </a:t>
            </a:r>
            <a:r>
              <a:rPr lang="it-IT" sz="2800" b="1" dirty="0" smtClean="0"/>
              <a:t>Propaganda 2</a:t>
            </a:r>
            <a:r>
              <a:rPr lang="it-IT" sz="2800" dirty="0" smtClean="0"/>
              <a:t> (P2) di cui era capo </a:t>
            </a:r>
            <a:r>
              <a:rPr lang="it-IT" sz="2800" i="1" u="sng" dirty="0" smtClean="0"/>
              <a:t>Licio Gelli</a:t>
            </a:r>
            <a:r>
              <a:rPr lang="it-IT" sz="2800" dirty="0" smtClean="0"/>
              <a:t> (emersa dalle indagini dopo il crac di Michele Sindona); e poi la camorra, la ‘</a:t>
            </a:r>
            <a:r>
              <a:rPr lang="it-IT" sz="2800" dirty="0" err="1" smtClean="0"/>
              <a:t>ndangheta</a:t>
            </a:r>
            <a:r>
              <a:rPr lang="it-IT" sz="2800" dirty="0" smtClean="0"/>
              <a:t>; e ovviamente la mafia, Cosa nostra.</a:t>
            </a:r>
            <a:endParaRPr lang="it-IT" sz="2800" dirty="0"/>
          </a:p>
        </p:txBody>
      </p:sp>
      <p:pic>
        <p:nvPicPr>
          <p:cNvPr id="5122" name="Picture 2"/>
          <p:cNvPicPr>
            <a:picLocks noChangeAspect="1" noChangeArrowheads="1"/>
          </p:cNvPicPr>
          <p:nvPr/>
        </p:nvPicPr>
        <p:blipFill>
          <a:blip r:embed="rId2" cstate="print"/>
          <a:srcRect/>
          <a:stretch>
            <a:fillRect/>
          </a:stretch>
        </p:blipFill>
        <p:spPr bwMode="auto">
          <a:xfrm>
            <a:off x="1403648" y="3717032"/>
            <a:ext cx="2095500" cy="2371725"/>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476672"/>
            <a:ext cx="8064896" cy="5693866"/>
          </a:xfrm>
          <a:prstGeom prst="rect">
            <a:avLst/>
          </a:prstGeom>
          <a:noFill/>
        </p:spPr>
        <p:txBody>
          <a:bodyPr wrap="square" rtlCol="0">
            <a:spAutoFit/>
          </a:bodyPr>
          <a:lstStyle/>
          <a:p>
            <a:pPr algn="just"/>
            <a:r>
              <a:rPr lang="it-IT" sz="2800" b="1" dirty="0" smtClean="0"/>
              <a:t>O</a:t>
            </a:r>
            <a:r>
              <a:rPr lang="it-IT" sz="2800" b="1" dirty="0" smtClean="0"/>
              <a:t>ffensiva </a:t>
            </a:r>
            <a:r>
              <a:rPr lang="it-IT" sz="2800" b="1" dirty="0" smtClean="0"/>
              <a:t>terroristica della mafia alla fine degli anni </a:t>
            </a:r>
            <a:r>
              <a:rPr lang="it-IT" sz="2800" b="1" dirty="0" smtClean="0"/>
              <a:t>Settanta contro chi si opponesse al suo potere</a:t>
            </a:r>
          </a:p>
          <a:p>
            <a:endParaRPr lang="it-IT" sz="2800" dirty="0" smtClean="0"/>
          </a:p>
          <a:p>
            <a:r>
              <a:rPr lang="it-IT" sz="2800" b="1" dirty="0" smtClean="0"/>
              <a:t>1979</a:t>
            </a:r>
          </a:p>
          <a:p>
            <a:r>
              <a:rPr lang="it-IT" sz="2800" dirty="0" smtClean="0"/>
              <a:t>9 marzo: assassinio di Michele </a:t>
            </a:r>
            <a:r>
              <a:rPr lang="it-IT" sz="2800" dirty="0" err="1" smtClean="0"/>
              <a:t>Reina</a:t>
            </a:r>
            <a:r>
              <a:rPr lang="it-IT" sz="2800" dirty="0" smtClean="0"/>
              <a:t>, segretario provinciale della </a:t>
            </a:r>
            <a:r>
              <a:rPr lang="it-IT" sz="2800" dirty="0" err="1" smtClean="0"/>
              <a:t>DC</a:t>
            </a:r>
            <a:endParaRPr lang="it-IT" sz="2800" dirty="0" smtClean="0"/>
          </a:p>
          <a:p>
            <a:r>
              <a:rPr lang="it-IT" sz="2800" dirty="0" smtClean="0"/>
              <a:t>21 luglio: assassinio del commissario Boris Giuliano</a:t>
            </a:r>
          </a:p>
          <a:p>
            <a:r>
              <a:rPr lang="it-IT" sz="2800" dirty="0" smtClean="0"/>
              <a:t>25 settembre: assassinio del giudice Terranova</a:t>
            </a:r>
          </a:p>
          <a:p>
            <a:endParaRPr lang="it-IT" sz="2800" b="1" dirty="0" smtClean="0"/>
          </a:p>
          <a:p>
            <a:r>
              <a:rPr lang="it-IT" sz="2800" b="1" dirty="0" smtClean="0"/>
              <a:t>1980</a:t>
            </a:r>
            <a:endParaRPr lang="it-IT" sz="2800" b="1" dirty="0" smtClean="0"/>
          </a:p>
          <a:p>
            <a:r>
              <a:rPr lang="it-IT" sz="2800" dirty="0" smtClean="0"/>
              <a:t>6 gennaio: assassinio di </a:t>
            </a:r>
            <a:r>
              <a:rPr lang="it-IT" sz="2800" dirty="0" err="1" smtClean="0"/>
              <a:t>Piersanti</a:t>
            </a:r>
            <a:r>
              <a:rPr lang="it-IT" sz="2800" dirty="0" smtClean="0"/>
              <a:t> Mattarella, presidente democristiano della regione Sicilia</a:t>
            </a:r>
          </a:p>
          <a:p>
            <a:r>
              <a:rPr lang="it-IT" sz="2800" dirty="0" smtClean="0"/>
              <a:t>6 agosto: assassinio del procuratore Costa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5004048" y="2348880"/>
            <a:ext cx="3599706" cy="4201991"/>
          </a:xfrm>
          <a:prstGeom prst="rect">
            <a:avLst/>
          </a:prstGeom>
          <a:noFill/>
          <a:ln w="9525">
            <a:noFill/>
            <a:miter lim="800000"/>
            <a:headEnd/>
            <a:tailEnd/>
          </a:ln>
        </p:spPr>
      </p:pic>
      <p:sp>
        <p:nvSpPr>
          <p:cNvPr id="2" name="CasellaDiTesto 1"/>
          <p:cNvSpPr txBox="1"/>
          <p:nvPr/>
        </p:nvSpPr>
        <p:spPr>
          <a:xfrm>
            <a:off x="1043608" y="836712"/>
            <a:ext cx="7344816"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800" dirty="0"/>
              <a:t>Il 1800 per la Sicilia, come per tutta Italia, è un secolo di mutamenti e rivoluzioni. </a:t>
            </a:r>
            <a:endParaRPr lang="it-IT" sz="2800" dirty="0" smtClean="0"/>
          </a:p>
          <a:p>
            <a:endParaRPr lang="it-IT" sz="2800" dirty="0"/>
          </a:p>
          <a:p>
            <a:r>
              <a:rPr lang="it-IT" sz="2800" dirty="0" smtClean="0"/>
              <a:t>Nel </a:t>
            </a:r>
            <a:r>
              <a:rPr lang="it-IT" sz="2800" dirty="0"/>
              <a:t>1812 re </a:t>
            </a:r>
            <a:r>
              <a:rPr lang="it-IT" sz="2800" dirty="0" smtClean="0"/>
              <a:t>Ferdinando (Borbone), </a:t>
            </a:r>
            <a:r>
              <a:rPr lang="it-IT" sz="2800" dirty="0"/>
              <a:t>costretto a lasciare Napoli a causa dell’</a:t>
            </a:r>
            <a:r>
              <a:rPr lang="it-IT" sz="2800" b="1" dirty="0"/>
              <a:t>invasione napoleonica</a:t>
            </a:r>
            <a:r>
              <a:rPr lang="it-IT" sz="2800" dirty="0"/>
              <a:t>, sbarcò in Sicilia e dovette </a:t>
            </a:r>
            <a:r>
              <a:rPr lang="it-IT" sz="2800" b="1" dirty="0"/>
              <a:t>trattare</a:t>
            </a:r>
            <a:r>
              <a:rPr lang="it-IT" sz="2800" dirty="0"/>
              <a:t> con i baroni siciliani per mantenere il potere.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764704"/>
            <a:ext cx="8712968" cy="4832092"/>
          </a:xfrm>
          <a:prstGeom prst="rect">
            <a:avLst/>
          </a:prstGeom>
          <a:noFill/>
        </p:spPr>
        <p:txBody>
          <a:bodyPr wrap="square" rtlCol="0">
            <a:spAutoFit/>
          </a:bodyPr>
          <a:lstStyle/>
          <a:p>
            <a:r>
              <a:rPr lang="it-IT" sz="2800" b="1" dirty="0" smtClean="0"/>
              <a:t>1982</a:t>
            </a:r>
          </a:p>
          <a:p>
            <a:r>
              <a:rPr lang="it-IT" sz="2800" dirty="0" smtClean="0"/>
              <a:t>30 aprile: assassinio di Pio La Torre, deputato PCI, impegnato nella lotta alla mafia</a:t>
            </a:r>
          </a:p>
          <a:p>
            <a:r>
              <a:rPr lang="it-IT" sz="2800" dirty="0" smtClean="0"/>
              <a:t>3 settembre: assassinio del prefetto di Palermo Della Chiesa, della moglie e dell’agente di scorta</a:t>
            </a:r>
          </a:p>
          <a:p>
            <a:endParaRPr lang="it-IT" sz="2800" b="1" dirty="0" smtClean="0"/>
          </a:p>
          <a:p>
            <a:r>
              <a:rPr lang="it-IT" sz="2800" b="1" dirty="0" smtClean="0"/>
              <a:t>1983</a:t>
            </a:r>
            <a:endParaRPr lang="it-IT" sz="2800" b="1" dirty="0" smtClean="0"/>
          </a:p>
          <a:p>
            <a:r>
              <a:rPr lang="it-IT" sz="2800" dirty="0" smtClean="0"/>
              <a:t>26 gennaio: assassinio di Montalto, sostituto procuratore di Trapani</a:t>
            </a:r>
          </a:p>
          <a:p>
            <a:r>
              <a:rPr lang="it-IT" sz="2800" dirty="0" smtClean="0"/>
              <a:t>29 luglio: assassinio di Rocco Chinnici, capo dell’Ufficio Istruzione del Tribunale di </a:t>
            </a:r>
            <a:r>
              <a:rPr lang="it-IT" sz="2800" dirty="0" smtClean="0"/>
              <a:t>Palermo</a:t>
            </a:r>
            <a:endParaRPr lang="it-IT" sz="2800"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43608" y="1700808"/>
            <a:ext cx="7128792" cy="2677656"/>
          </a:xfrm>
          <a:prstGeom prst="rect">
            <a:avLst/>
          </a:prstGeom>
        </p:spPr>
        <p:txBody>
          <a:bodyPr wrap="square">
            <a:spAutoFit/>
          </a:bodyPr>
          <a:lstStyle/>
          <a:p>
            <a:r>
              <a:rPr lang="it-IT" sz="2800" b="1" dirty="0" smtClean="0">
                <a:cs typeface="Times New Roman" pitchFamily="18" charset="0"/>
              </a:rPr>
              <a:t>1984</a:t>
            </a:r>
          </a:p>
          <a:p>
            <a:r>
              <a:rPr lang="it-IT" sz="2800" dirty="0" smtClean="0">
                <a:cs typeface="Times New Roman" pitchFamily="18" charset="0"/>
              </a:rPr>
              <a:t>29 settembre: il pentito </a:t>
            </a:r>
            <a:r>
              <a:rPr lang="it-IT" sz="2800" b="1" dirty="0" smtClean="0">
                <a:solidFill>
                  <a:srgbClr val="FF0000"/>
                </a:solidFill>
                <a:cs typeface="Times New Roman" pitchFamily="18" charset="0"/>
              </a:rPr>
              <a:t>Buscetta</a:t>
            </a:r>
            <a:r>
              <a:rPr lang="it-IT" sz="2800" dirty="0" smtClean="0">
                <a:cs typeface="Times New Roman" pitchFamily="18" charset="0"/>
              </a:rPr>
              <a:t> inizia a collaborare con i magistrati e vengono spiccati 366 mandati di arresto</a:t>
            </a:r>
          </a:p>
          <a:p>
            <a:r>
              <a:rPr lang="it-IT" sz="2800" dirty="0" smtClean="0">
                <a:cs typeface="Times New Roman" pitchFamily="18" charset="0"/>
              </a:rPr>
              <a:t>25 ottobre: 27 mandati di cattura dopo le rivelazioni del pentito Salvatore Contorno</a:t>
            </a:r>
            <a:endParaRPr lang="it-IT" sz="2800" dirty="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7632848" cy="5909890"/>
          </a:xfrm>
          <a:prstGeom prst="rect">
            <a:avLst/>
          </a:prstGeom>
          <a:noFill/>
        </p:spPr>
        <p:txBody>
          <a:bodyPr wrap="square" rtlCol="0">
            <a:spAutoFit/>
          </a:bodyPr>
          <a:lstStyle/>
          <a:p>
            <a:pPr algn="just"/>
            <a:r>
              <a:rPr lang="it-IT" sz="2800" dirty="0" smtClean="0"/>
              <a:t>La </a:t>
            </a:r>
            <a:r>
              <a:rPr lang="it-IT" sz="2800" b="1" dirty="0" smtClean="0"/>
              <a:t>reazione dello Stato </a:t>
            </a:r>
            <a:r>
              <a:rPr lang="it-IT" sz="2800" dirty="0" smtClean="0"/>
              <a:t>fu quella di mettere su un </a:t>
            </a:r>
            <a:r>
              <a:rPr lang="it-IT" sz="2800" b="1" dirty="0" smtClean="0">
                <a:solidFill>
                  <a:srgbClr val="FF0000"/>
                </a:solidFill>
              </a:rPr>
              <a:t>pool antimafia </a:t>
            </a:r>
            <a:r>
              <a:rPr lang="it-IT" sz="2800" dirty="0" smtClean="0"/>
              <a:t>guidato dal giudice istruttore Antonino </a:t>
            </a:r>
            <a:r>
              <a:rPr lang="it-IT" sz="2800" b="1" dirty="0" smtClean="0"/>
              <a:t>Caponnetto</a:t>
            </a:r>
            <a:r>
              <a:rPr lang="it-IT" sz="2800" dirty="0" smtClean="0"/>
              <a:t> e costituito dai giudici </a:t>
            </a:r>
            <a:r>
              <a:rPr lang="it-IT" sz="2800" b="1" dirty="0" smtClean="0"/>
              <a:t>Falcone</a:t>
            </a:r>
            <a:r>
              <a:rPr lang="it-IT" sz="2800" dirty="0" smtClean="0"/>
              <a:t>, </a:t>
            </a:r>
            <a:r>
              <a:rPr lang="it-IT" sz="2800" b="1" dirty="0" smtClean="0"/>
              <a:t>Borsellino</a:t>
            </a:r>
            <a:r>
              <a:rPr lang="it-IT" sz="2800" dirty="0" smtClean="0"/>
              <a:t>, </a:t>
            </a:r>
            <a:r>
              <a:rPr lang="it-IT" sz="2800" b="1" dirty="0" err="1" smtClean="0"/>
              <a:t>Guarnetta</a:t>
            </a:r>
            <a:r>
              <a:rPr lang="it-IT" sz="2800" dirty="0" smtClean="0"/>
              <a:t>, </a:t>
            </a:r>
            <a:r>
              <a:rPr lang="it-IT" sz="2800" b="1" dirty="0" smtClean="0"/>
              <a:t>Di Lello</a:t>
            </a:r>
            <a:r>
              <a:rPr lang="it-IT" sz="2800" dirty="0" smtClean="0"/>
              <a:t>. Grazie alle rivelazioni </a:t>
            </a:r>
            <a:r>
              <a:rPr lang="it-IT" sz="2800" dirty="0" smtClean="0"/>
              <a:t>del pentito </a:t>
            </a:r>
            <a:r>
              <a:rPr lang="it-IT" sz="2800" dirty="0" smtClean="0"/>
              <a:t>Tommaso </a:t>
            </a:r>
            <a:r>
              <a:rPr lang="it-IT" sz="2800" dirty="0" smtClean="0"/>
              <a:t>Buscetta </a:t>
            </a:r>
            <a:r>
              <a:rPr lang="it-IT" sz="2800" dirty="0" smtClean="0"/>
              <a:t>i giudici riuscirono a istruire il cosiddetto </a:t>
            </a:r>
            <a:r>
              <a:rPr lang="it-IT" sz="2800" b="1" dirty="0" smtClean="0">
                <a:solidFill>
                  <a:srgbClr val="FF0000"/>
                </a:solidFill>
                <a:effectLst>
                  <a:outerShdw blurRad="38100" dist="38100" dir="2700000" algn="tl">
                    <a:srgbClr val="000000">
                      <a:alpha val="43137"/>
                    </a:srgbClr>
                  </a:outerShdw>
                </a:effectLst>
              </a:rPr>
              <a:t>maxi-processo (1986) </a:t>
            </a:r>
            <a:r>
              <a:rPr lang="it-IT" sz="2800" dirty="0" smtClean="0"/>
              <a:t>che coinvolse 474 imputati. Il 16 dicembre 1987 si arrivò a una conclusione: 360 condanne totali tra cui 19 ergastoli (Riina, poi catturato nel 1993, </a:t>
            </a:r>
            <a:r>
              <a:rPr lang="it-IT" sz="2800" dirty="0" err="1" smtClean="0"/>
              <a:t>Micché</a:t>
            </a:r>
            <a:r>
              <a:rPr lang="it-IT" sz="2800" dirty="0" smtClean="0"/>
              <a:t> e Provenzano in contumacia, ossia in assenza dell’imputato), 2665 anni di reclusione, più di 11 miliardi di multe. Era la fine dell’impunità di Cosa nostra.</a:t>
            </a:r>
            <a:endParaRPr lang="it-IT"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99792" y="476672"/>
            <a:ext cx="6120680" cy="5693866"/>
          </a:xfrm>
          <a:prstGeom prst="rect">
            <a:avLst/>
          </a:prstGeom>
          <a:noFill/>
        </p:spPr>
        <p:txBody>
          <a:bodyPr wrap="square" rtlCol="0">
            <a:spAutoFit/>
          </a:bodyPr>
          <a:lstStyle/>
          <a:p>
            <a:pPr algn="just"/>
            <a:r>
              <a:rPr lang="it-IT" sz="2800" dirty="0" smtClean="0"/>
              <a:t>La maggior parte delle prove più significative provenne da </a:t>
            </a:r>
            <a:r>
              <a:rPr lang="it-IT" sz="2800" b="1" dirty="0" smtClean="0"/>
              <a:t>Tommaso Buscetta</a:t>
            </a:r>
            <a:r>
              <a:rPr lang="it-IT" sz="2800" dirty="0" smtClean="0"/>
              <a:t>, un mafioso catturato nel 1982 in Brasile, paese in cui si era rifugiato due anni prima, da evaso, dopo essere sfuggito a una condanna per due omicidi. Costui aveva perso diversi parenti durante la guerra di mafia, tra cui due figli, e molti </a:t>
            </a:r>
            <a:r>
              <a:rPr lang="it-IT" sz="2800" dirty="0" smtClean="0"/>
              <a:t>alleati ed </a:t>
            </a:r>
            <a:r>
              <a:rPr lang="it-IT" sz="2800" dirty="0" smtClean="0"/>
              <a:t>aveva, perciò, deciso di collaborare con i magistrati siciliani. I </a:t>
            </a:r>
            <a:r>
              <a:rPr lang="it-IT" sz="2800" dirty="0" err="1" smtClean="0"/>
              <a:t>Corleonesi</a:t>
            </a:r>
            <a:r>
              <a:rPr lang="it-IT" sz="2800" dirty="0" smtClean="0"/>
              <a:t> continuarono la propria vendetta contro Buscetta uccidendo diversi altri suoi parenti.</a:t>
            </a:r>
            <a:endParaRPr lang="it-IT" sz="2800" dirty="0"/>
          </a:p>
        </p:txBody>
      </p:sp>
      <p:pic>
        <p:nvPicPr>
          <p:cNvPr id="3" name="Picture 5" descr="_713538_buscetta300"/>
          <p:cNvPicPr>
            <a:picLocks noChangeAspect="1" noChangeArrowheads="1"/>
          </p:cNvPicPr>
          <p:nvPr/>
        </p:nvPicPr>
        <p:blipFill>
          <a:blip r:embed="rId2" cstate="print"/>
          <a:srcRect/>
          <a:stretch>
            <a:fillRect/>
          </a:stretch>
        </p:blipFill>
        <p:spPr bwMode="auto">
          <a:xfrm>
            <a:off x="251520" y="692696"/>
            <a:ext cx="2280253" cy="1368152"/>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2246769"/>
          </a:xfrm>
          <a:prstGeom prst="rect">
            <a:avLst/>
          </a:prstGeom>
          <a:noFill/>
        </p:spPr>
        <p:txBody>
          <a:bodyPr wrap="square" rtlCol="0">
            <a:spAutoFit/>
          </a:bodyPr>
          <a:lstStyle/>
          <a:p>
            <a:pPr algn="just"/>
            <a:r>
              <a:rPr lang="it-IT" sz="2800" dirty="0" smtClean="0"/>
              <a:t>In </a:t>
            </a:r>
            <a:r>
              <a:rPr lang="it-IT" sz="2800" b="1" dirty="0" smtClean="0"/>
              <a:t>Cassazione</a:t>
            </a:r>
            <a:r>
              <a:rPr lang="it-IT" sz="2800" dirty="0" smtClean="0"/>
              <a:t> ulteriori sentenze di condanna furono </a:t>
            </a:r>
            <a:r>
              <a:rPr lang="it-IT" sz="2800" b="1" dirty="0" smtClean="0"/>
              <a:t>annullate</a:t>
            </a:r>
            <a:r>
              <a:rPr lang="it-IT" sz="2800" dirty="0" smtClean="0"/>
              <a:t> ad opera di una Sezione della Corte presieduta dal giudice </a:t>
            </a:r>
            <a:r>
              <a:rPr lang="it-IT" sz="2800" b="1" dirty="0" smtClean="0">
                <a:solidFill>
                  <a:srgbClr val="FF0000"/>
                </a:solidFill>
              </a:rPr>
              <a:t>Corrado Carnevale</a:t>
            </a:r>
            <a:r>
              <a:rPr lang="it-IT" sz="2800" dirty="0" smtClean="0"/>
              <a:t>, in seguito anch'egli accusato di collusione con la mafia ed infine </a:t>
            </a:r>
            <a:r>
              <a:rPr lang="it-IT" sz="2800" dirty="0" smtClean="0"/>
              <a:t>prosciolto</a:t>
            </a:r>
            <a:endParaRPr lang="it-IT" sz="2800" dirty="0"/>
          </a:p>
        </p:txBody>
      </p:sp>
      <p:sp>
        <p:nvSpPr>
          <p:cNvPr id="3" name="CasellaDiTesto 2"/>
          <p:cNvSpPr txBox="1"/>
          <p:nvPr/>
        </p:nvSpPr>
        <p:spPr>
          <a:xfrm>
            <a:off x="1115616" y="3573016"/>
            <a:ext cx="7344816" cy="2246769"/>
          </a:xfrm>
          <a:prstGeom prst="rect">
            <a:avLst/>
          </a:prstGeom>
          <a:noFill/>
        </p:spPr>
        <p:txBody>
          <a:bodyPr wrap="square" rtlCol="0">
            <a:spAutoFit/>
          </a:bodyPr>
          <a:lstStyle/>
          <a:p>
            <a:pPr algn="just"/>
            <a:r>
              <a:rPr lang="it-IT" sz="2800" dirty="0" smtClean="0"/>
              <a:t>Carnevale fu soprannominato dai suoi detrattori </a:t>
            </a:r>
            <a:r>
              <a:rPr lang="it-IT" sz="2800" b="1" dirty="0" smtClean="0">
                <a:solidFill>
                  <a:srgbClr val="FF0000"/>
                </a:solidFill>
              </a:rPr>
              <a:t>“l'ammazzasentenze”</a:t>
            </a:r>
            <a:r>
              <a:rPr lang="it-IT" sz="2800" dirty="0" smtClean="0"/>
              <a:t> </a:t>
            </a:r>
            <a:r>
              <a:rPr lang="it-IT" sz="2800" dirty="0" smtClean="0"/>
              <a:t>per via della sua tendenza a cancellare le condanne per </a:t>
            </a:r>
            <a:r>
              <a:rPr lang="it-IT" sz="2800" dirty="0" smtClean="0"/>
              <a:t>mafia </a:t>
            </a:r>
            <a:r>
              <a:rPr lang="it-IT" sz="2800" dirty="0" smtClean="0"/>
              <a:t>anche per </a:t>
            </a:r>
            <a:r>
              <a:rPr lang="it-IT" sz="2800" b="1" dirty="0" smtClean="0"/>
              <a:t>piccoli vizi di forma</a:t>
            </a:r>
            <a:r>
              <a:rPr lang="it-IT" sz="2800" dirty="0" smtClean="0"/>
              <a:t>, confermando invece quasi sempre le assoluzioni.</a:t>
            </a:r>
            <a:endParaRPr lang="it-IT" sz="2800"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2246769"/>
          </a:xfrm>
          <a:prstGeom prst="rect">
            <a:avLst/>
          </a:prstGeom>
          <a:noFill/>
        </p:spPr>
        <p:txBody>
          <a:bodyPr wrap="square" rtlCol="0">
            <a:spAutoFit/>
          </a:bodyPr>
          <a:lstStyle/>
          <a:p>
            <a:pPr algn="just"/>
            <a:r>
              <a:rPr lang="it-IT" sz="2800" dirty="0" smtClean="0"/>
              <a:t>Carnevale fu soprannominato dai suoi detrattori come </a:t>
            </a:r>
            <a:r>
              <a:rPr lang="it-IT" sz="2800" b="1" dirty="0" smtClean="0">
                <a:solidFill>
                  <a:srgbClr val="FF0000"/>
                </a:solidFill>
              </a:rPr>
              <a:t>l'ammazzasentenze</a:t>
            </a:r>
            <a:r>
              <a:rPr lang="it-IT" sz="2800" dirty="0" smtClean="0"/>
              <a:t> per via della sua tendenza a cancellare le condanne per </a:t>
            </a:r>
            <a:r>
              <a:rPr lang="it-IT" sz="2800" dirty="0" smtClean="0"/>
              <a:t>mafia </a:t>
            </a:r>
            <a:r>
              <a:rPr lang="it-IT" sz="2800" dirty="0" smtClean="0"/>
              <a:t>anche per </a:t>
            </a:r>
            <a:r>
              <a:rPr lang="it-IT" sz="2800" b="1" dirty="0" smtClean="0"/>
              <a:t>piccoli vizi di forma</a:t>
            </a:r>
            <a:r>
              <a:rPr lang="it-IT" sz="2800" dirty="0" smtClean="0"/>
              <a:t>, confermando invece quasi sempre le assoluzioni.</a:t>
            </a:r>
            <a:endParaRPr lang="it-IT"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3108543"/>
          </a:xfrm>
          <a:prstGeom prst="rect">
            <a:avLst/>
          </a:prstGeom>
          <a:noFill/>
        </p:spPr>
        <p:txBody>
          <a:bodyPr wrap="square" rtlCol="0">
            <a:spAutoFit/>
          </a:bodyPr>
          <a:lstStyle/>
          <a:p>
            <a:pPr algn="just"/>
            <a:r>
              <a:rPr lang="it-IT" sz="2800" dirty="0" smtClean="0"/>
              <a:t>Carnevale </a:t>
            </a:r>
            <a:r>
              <a:rPr lang="it-IT" sz="2800" dirty="0" smtClean="0"/>
              <a:t>è il caso estremo di una rete di giudici o collaboratori della giustizia che facevano gli </a:t>
            </a:r>
            <a:r>
              <a:rPr lang="it-IT" sz="2800" b="1" dirty="0" smtClean="0"/>
              <a:t>interessi di Cosa nostra</a:t>
            </a:r>
            <a:r>
              <a:rPr lang="it-IT" sz="2800" dirty="0" smtClean="0"/>
              <a:t>. Per questo il lavoro dell’antimafia, di personalità come Borsellino, Falcone, Chinnici, Terranova, Di Lello, o come Dalla Chiesa, Ninni </a:t>
            </a:r>
            <a:r>
              <a:rPr lang="it-IT" sz="2800" dirty="0" err="1" smtClean="0"/>
              <a:t>Cassarà</a:t>
            </a:r>
            <a:r>
              <a:rPr lang="it-IT" sz="2800" dirty="0" smtClean="0"/>
              <a:t>, </a:t>
            </a:r>
            <a:r>
              <a:rPr lang="it-IT" sz="2800" dirty="0" err="1" smtClean="0"/>
              <a:t>Piersanti</a:t>
            </a:r>
            <a:r>
              <a:rPr lang="it-IT" sz="2800" dirty="0" smtClean="0"/>
              <a:t> Mattarella fu particolarmente difficile e rischioso.</a:t>
            </a:r>
            <a:endParaRPr lang="it-IT" sz="2800" dirty="0"/>
          </a:p>
        </p:txBody>
      </p:sp>
      <p:pic>
        <p:nvPicPr>
          <p:cNvPr id="3074" name="Picture 2"/>
          <p:cNvPicPr>
            <a:picLocks noChangeAspect="1" noChangeArrowheads="1"/>
          </p:cNvPicPr>
          <p:nvPr/>
        </p:nvPicPr>
        <p:blipFill>
          <a:blip r:embed="rId2" cstate="print"/>
          <a:srcRect/>
          <a:stretch>
            <a:fillRect/>
          </a:stretch>
        </p:blipFill>
        <p:spPr bwMode="auto">
          <a:xfrm>
            <a:off x="5436096" y="4077072"/>
            <a:ext cx="2315334" cy="1584176"/>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404664"/>
            <a:ext cx="7344816" cy="2677656"/>
          </a:xfrm>
          <a:prstGeom prst="rect">
            <a:avLst/>
          </a:prstGeom>
          <a:noFill/>
        </p:spPr>
        <p:txBody>
          <a:bodyPr wrap="square" rtlCol="0">
            <a:spAutoFit/>
          </a:bodyPr>
          <a:lstStyle/>
          <a:p>
            <a:pPr algn="just"/>
            <a:r>
              <a:rPr lang="it-IT" sz="2800" dirty="0" smtClean="0"/>
              <a:t>La mafia reagì negli anni successivi con altri atti di violenza. Il </a:t>
            </a:r>
            <a:r>
              <a:rPr lang="it-IT" sz="2800" b="1" dirty="0" smtClean="0"/>
              <a:t>23 maggio 1992 il giudice Falcone restò vittima della strage di Capaci</a:t>
            </a:r>
            <a:r>
              <a:rPr lang="it-IT" sz="2800" dirty="0" smtClean="0"/>
              <a:t>: i mafiosi fecero saltare un tratto dell’autostrada </a:t>
            </a:r>
            <a:r>
              <a:rPr lang="it-IT" sz="2800" dirty="0" err="1" smtClean="0"/>
              <a:t>palermo-Punta</a:t>
            </a:r>
            <a:r>
              <a:rPr lang="it-IT" sz="2800" dirty="0" smtClean="0"/>
              <a:t> Raisi uccidendo il giudice, la moglie e tre agenti di scorta.</a:t>
            </a:r>
            <a:endParaRPr lang="it-IT" sz="2800" dirty="0"/>
          </a:p>
        </p:txBody>
      </p:sp>
      <p:pic>
        <p:nvPicPr>
          <p:cNvPr id="3" name="Picture 9" descr="foto_mostra_giovanni_falcone_paolo_borsellino_strage_capaci_via_d_amelio_mafia_01_1"/>
          <p:cNvPicPr>
            <a:picLocks noChangeAspect="1" noChangeArrowheads="1"/>
          </p:cNvPicPr>
          <p:nvPr/>
        </p:nvPicPr>
        <p:blipFill>
          <a:blip r:embed="rId2" cstate="print"/>
          <a:srcRect/>
          <a:stretch>
            <a:fillRect/>
          </a:stretch>
        </p:blipFill>
        <p:spPr bwMode="auto">
          <a:xfrm>
            <a:off x="3419872" y="3140968"/>
            <a:ext cx="5350068" cy="3350071"/>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1384995"/>
          </a:xfrm>
          <a:prstGeom prst="rect">
            <a:avLst/>
          </a:prstGeom>
          <a:noFill/>
        </p:spPr>
        <p:txBody>
          <a:bodyPr wrap="square" rtlCol="0">
            <a:spAutoFit/>
          </a:bodyPr>
          <a:lstStyle/>
          <a:p>
            <a:pPr algn="just"/>
            <a:r>
              <a:rPr lang="it-IT" sz="2800" dirty="0" smtClean="0"/>
              <a:t>A due mesi di distanza toccò a </a:t>
            </a:r>
            <a:r>
              <a:rPr lang="it-IT" sz="2800" b="1" dirty="0" smtClean="0"/>
              <a:t>Borsellino</a:t>
            </a:r>
            <a:r>
              <a:rPr lang="it-IT" sz="2800" dirty="0" smtClean="0"/>
              <a:t>, insieme a 5 agenti di scorta, ucciso da un’autobomba in via d’Amelio a Palermo.</a:t>
            </a:r>
            <a:endParaRPr lang="it-IT" sz="2800" dirty="0"/>
          </a:p>
        </p:txBody>
      </p:sp>
      <p:pic>
        <p:nvPicPr>
          <p:cNvPr id="4098" name="Picture 2"/>
          <p:cNvPicPr>
            <a:picLocks noChangeAspect="1" noChangeArrowheads="1"/>
          </p:cNvPicPr>
          <p:nvPr/>
        </p:nvPicPr>
        <p:blipFill>
          <a:blip r:embed="rId2" cstate="print"/>
          <a:srcRect/>
          <a:stretch>
            <a:fillRect/>
          </a:stretch>
        </p:blipFill>
        <p:spPr bwMode="auto">
          <a:xfrm>
            <a:off x="1979712" y="2564904"/>
            <a:ext cx="5528416" cy="3157512"/>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302359"/>
            <a:ext cx="4104456" cy="5693866"/>
          </a:xfrm>
          <a:prstGeom prst="rect">
            <a:avLst/>
          </a:prstGeom>
          <a:noFill/>
        </p:spPr>
        <p:txBody>
          <a:bodyPr wrap="square" rtlCol="0">
            <a:spAutoFit/>
          </a:bodyPr>
          <a:lstStyle/>
          <a:p>
            <a:pPr algn="just"/>
            <a:r>
              <a:rPr lang="it-IT" sz="2800" dirty="0" smtClean="0"/>
              <a:t>Il colpo di grazia al sistema tradizionale dei partiti è stato dato </a:t>
            </a:r>
            <a:r>
              <a:rPr lang="it-IT" sz="2800" dirty="0" smtClean="0"/>
              <a:t>da </a:t>
            </a:r>
            <a:r>
              <a:rPr lang="it-IT" sz="2800" dirty="0" smtClean="0"/>
              <a:t>un’inchiesta (</a:t>
            </a:r>
            <a:r>
              <a:rPr lang="it-IT" sz="2800" b="1" dirty="0" smtClean="0"/>
              <a:t>Mani pulite</a:t>
            </a:r>
            <a:r>
              <a:rPr lang="it-IT" sz="2800" dirty="0" smtClean="0"/>
              <a:t>) del </a:t>
            </a:r>
            <a:r>
              <a:rPr lang="it-IT" sz="2800" b="1" dirty="0" smtClean="0">
                <a:solidFill>
                  <a:srgbClr val="FF0000"/>
                </a:solidFill>
              </a:rPr>
              <a:t>1992</a:t>
            </a:r>
            <a:r>
              <a:rPr lang="it-IT" sz="2800" dirty="0" smtClean="0"/>
              <a:t>, indagine che ha squarciato il velo della corruzione politica. Le indagini condotte da Di Pietro hanno messo </a:t>
            </a:r>
            <a:r>
              <a:rPr lang="it-IT" sz="2800" b="1" dirty="0" smtClean="0"/>
              <a:t>in piena luce il sistema delle tangenti </a:t>
            </a:r>
            <a:r>
              <a:rPr lang="it-IT" sz="2800" dirty="0" smtClean="0"/>
              <a:t>(</a:t>
            </a:r>
            <a:r>
              <a:rPr lang="it-IT" sz="2800" b="1" dirty="0" smtClean="0">
                <a:solidFill>
                  <a:srgbClr val="FF0000"/>
                </a:solidFill>
              </a:rPr>
              <a:t>Tangentopoli</a:t>
            </a:r>
            <a:r>
              <a:rPr lang="it-IT" sz="2800" dirty="0" smtClean="0"/>
              <a:t>), favori e accordi illegali tra politici e imprenditori.</a:t>
            </a:r>
            <a:endParaRPr lang="it-IT" sz="2800" dirty="0"/>
          </a:p>
        </p:txBody>
      </p:sp>
      <p:pic>
        <p:nvPicPr>
          <p:cNvPr id="6146" name="Picture 2"/>
          <p:cNvPicPr>
            <a:picLocks noChangeAspect="1" noChangeArrowheads="1"/>
          </p:cNvPicPr>
          <p:nvPr/>
        </p:nvPicPr>
        <p:blipFill>
          <a:blip r:embed="rId2" cstate="print"/>
          <a:srcRect/>
          <a:stretch>
            <a:fillRect/>
          </a:stretch>
        </p:blipFill>
        <p:spPr bwMode="auto">
          <a:xfrm>
            <a:off x="5148064" y="188640"/>
            <a:ext cx="3632423" cy="633820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1124744"/>
            <a:ext cx="7344816" cy="3539430"/>
          </a:xfrm>
          <a:prstGeom prst="rect">
            <a:avLst/>
          </a:prstGeom>
          <a:noFill/>
        </p:spPr>
        <p:txBody>
          <a:bodyPr wrap="square" rtlCol="0">
            <a:spAutoFit/>
          </a:bodyPr>
          <a:lstStyle/>
          <a:p>
            <a:pPr algn="r"/>
            <a:r>
              <a:rPr lang="it-IT" sz="2800" dirty="0"/>
              <a:t>Con la prima guerra di indipendenza (</a:t>
            </a:r>
            <a:r>
              <a:rPr lang="it-IT" sz="2800" b="1" dirty="0"/>
              <a:t>1848</a:t>
            </a:r>
            <a:r>
              <a:rPr lang="it-IT" sz="2800" dirty="0" smtClean="0"/>
              <a:t>)</a:t>
            </a:r>
          </a:p>
          <a:p>
            <a:endParaRPr lang="it-IT" sz="2800" dirty="0" smtClean="0"/>
          </a:p>
          <a:p>
            <a:r>
              <a:rPr lang="it-IT" sz="2800" dirty="0" smtClean="0"/>
              <a:t>Si sviluppano </a:t>
            </a:r>
            <a:r>
              <a:rPr lang="it-IT" sz="2800" dirty="0"/>
              <a:t>anche in Sicilia </a:t>
            </a:r>
            <a:r>
              <a:rPr lang="it-IT" sz="2800" b="1" dirty="0"/>
              <a:t>forze democratiche </a:t>
            </a:r>
            <a:r>
              <a:rPr lang="it-IT" sz="2800" dirty="0"/>
              <a:t>(un </a:t>
            </a:r>
            <a:r>
              <a:rPr lang="it-IT" sz="2800" dirty="0" smtClean="0"/>
              <a:t>esponente: </a:t>
            </a:r>
            <a:r>
              <a:rPr lang="it-IT" sz="2800" dirty="0"/>
              <a:t>Francesco </a:t>
            </a:r>
            <a:r>
              <a:rPr lang="it-IT" sz="2800" b="1" dirty="0"/>
              <a:t>Crispi</a:t>
            </a:r>
            <a:r>
              <a:rPr lang="it-IT" sz="2800" dirty="0" smtClean="0"/>
              <a:t>) </a:t>
            </a:r>
          </a:p>
          <a:p>
            <a:endParaRPr lang="it-IT" sz="2800" dirty="0"/>
          </a:p>
          <a:p>
            <a:r>
              <a:rPr lang="it-IT" sz="2800" dirty="0" smtClean="0"/>
              <a:t>E’ un’altra </a:t>
            </a:r>
            <a:r>
              <a:rPr lang="it-IT" sz="2800" dirty="0"/>
              <a:t>Sicilia rispetto a quella mafiosa: una Sicilia che </a:t>
            </a:r>
            <a:r>
              <a:rPr lang="it-IT" sz="2800" b="1" dirty="0" smtClean="0"/>
              <a:t>spinge </a:t>
            </a:r>
            <a:r>
              <a:rPr lang="it-IT" sz="2800" b="1" dirty="0"/>
              <a:t>per l’unità d’Italia</a:t>
            </a:r>
            <a:r>
              <a:rPr lang="it-IT" sz="2800" dirty="0"/>
              <a:t>, una Sicilia che confluirà nella democrazia </a:t>
            </a:r>
            <a:r>
              <a:rPr lang="it-IT" sz="2800" b="1" dirty="0"/>
              <a:t>garibaldina</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260648"/>
            <a:ext cx="8208912" cy="4955203"/>
          </a:xfrm>
          <a:prstGeom prst="rect">
            <a:avLst/>
          </a:prstGeom>
          <a:noFill/>
        </p:spPr>
        <p:txBody>
          <a:bodyPr wrap="square" rtlCol="0">
            <a:spAutoFit/>
          </a:bodyPr>
          <a:lstStyle/>
          <a:p>
            <a:pPr algn="r"/>
            <a:r>
              <a:rPr lang="it-IT" sz="2800" b="1" dirty="0" smtClean="0"/>
              <a:t>Incontro </a:t>
            </a:r>
            <a:r>
              <a:rPr lang="it-IT" sz="2800" b="1" dirty="0" err="1" smtClean="0"/>
              <a:t>Andreotti-Riina</a:t>
            </a:r>
            <a:r>
              <a:rPr lang="it-IT" sz="2800" dirty="0" smtClean="0"/>
              <a:t> </a:t>
            </a:r>
          </a:p>
          <a:p>
            <a:r>
              <a:rPr lang="it-IT" sz="2400" dirty="0" smtClean="0"/>
              <a:t>C’è </a:t>
            </a:r>
            <a:r>
              <a:rPr lang="it-IT" sz="2400" dirty="0" smtClean="0"/>
              <a:t>stato davvero? Riina era latitante e </a:t>
            </a:r>
            <a:r>
              <a:rPr lang="it-IT" sz="2400" dirty="0" err="1" smtClean="0"/>
              <a:t>introvabile…</a:t>
            </a:r>
            <a:r>
              <a:rPr lang="it-IT" sz="2400" dirty="0" smtClean="0"/>
              <a:t> </a:t>
            </a:r>
            <a:r>
              <a:rPr lang="it-IT" sz="2400" dirty="0" smtClean="0"/>
              <a:t>Certo </a:t>
            </a:r>
            <a:r>
              <a:rPr lang="it-IT" sz="2400" dirty="0" smtClean="0"/>
              <a:t>è che quell’Andreotti che è il più potente e rappresentativo politico del Paese, lo statista italiano più accreditato sul piano internazionale, il cattolico militante più stimato, è anche lo “zio Giulio” dei </a:t>
            </a:r>
            <a:r>
              <a:rPr lang="it-IT" sz="2400" dirty="0" smtClean="0"/>
              <a:t>mafiosi.</a:t>
            </a:r>
            <a:endParaRPr lang="it-IT" sz="2400" dirty="0" smtClean="0"/>
          </a:p>
          <a:p>
            <a:r>
              <a:rPr lang="it-IT" sz="2800" dirty="0" smtClean="0"/>
              <a:t>Il verdetto del </a:t>
            </a:r>
            <a:r>
              <a:rPr lang="it-IT" sz="2800" b="1" dirty="0" smtClean="0"/>
              <a:t>processo ad Andreotti</a:t>
            </a:r>
            <a:r>
              <a:rPr lang="it-IT" sz="2800" dirty="0" smtClean="0"/>
              <a:t>: assoluzione per i fatti posteriori al 1980, prescrizione per i reati precedenti (compreso il presunto incontro con Riina). Il succo è che Andreotti ha utilizzato la mafia a fini politici contro il comunismo, come voleva la logica della guerra </a:t>
            </a:r>
            <a:r>
              <a:rPr lang="it-IT" sz="2800" dirty="0" err="1" smtClean="0"/>
              <a:t>fredda…</a:t>
            </a:r>
            <a:endParaRPr lang="it-IT" sz="2800" dirty="0"/>
          </a:p>
        </p:txBody>
      </p:sp>
      <p:pic>
        <p:nvPicPr>
          <p:cNvPr id="1027" name="Picture 3"/>
          <p:cNvPicPr>
            <a:picLocks noChangeAspect="1" noChangeArrowheads="1"/>
          </p:cNvPicPr>
          <p:nvPr/>
        </p:nvPicPr>
        <p:blipFill>
          <a:blip r:embed="rId2" cstate="print"/>
          <a:srcRect/>
          <a:stretch>
            <a:fillRect/>
          </a:stretch>
        </p:blipFill>
        <p:spPr bwMode="auto">
          <a:xfrm>
            <a:off x="5868144" y="4725144"/>
            <a:ext cx="2827983" cy="1867608"/>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43608" y="836712"/>
            <a:ext cx="7344816" cy="2246769"/>
          </a:xfrm>
          <a:prstGeom prst="rect">
            <a:avLst/>
          </a:prstGeom>
          <a:noFill/>
        </p:spPr>
        <p:txBody>
          <a:bodyPr wrap="square" rtlCol="0">
            <a:spAutoFit/>
          </a:bodyPr>
          <a:lstStyle/>
          <a:p>
            <a:pPr algn="just"/>
            <a:r>
              <a:rPr lang="it-IT" sz="2800" dirty="0" smtClean="0"/>
              <a:t>La mafia dopo i grandi processi è tornata alla </a:t>
            </a:r>
            <a:r>
              <a:rPr lang="it-IT" sz="2800" b="1" dirty="0" smtClean="0"/>
              <a:t>strategia del silenzio</a:t>
            </a:r>
            <a:r>
              <a:rPr lang="it-IT" sz="2800" dirty="0" smtClean="0"/>
              <a:t>: era questa la strategia di Provenzano, ultimo capo dei capi, arrestato nel 2006. Lo stessa strategia che segue chi lo ha sostituito.</a:t>
            </a:r>
            <a:endParaRPr lang="it-IT" sz="2800" dirty="0"/>
          </a:p>
        </p:txBody>
      </p:sp>
      <p:pic>
        <p:nvPicPr>
          <p:cNvPr id="2050" name="Picture 2"/>
          <p:cNvPicPr>
            <a:picLocks noChangeAspect="1" noChangeArrowheads="1"/>
          </p:cNvPicPr>
          <p:nvPr/>
        </p:nvPicPr>
        <p:blipFill>
          <a:blip r:embed="rId2" cstate="print"/>
          <a:srcRect/>
          <a:stretch>
            <a:fillRect/>
          </a:stretch>
        </p:blipFill>
        <p:spPr bwMode="auto">
          <a:xfrm>
            <a:off x="2411760" y="3212976"/>
            <a:ext cx="4067175" cy="228600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4572000" cy="3139321"/>
          </a:xfrm>
          <a:prstGeom prst="rect">
            <a:avLst/>
          </a:prstGeom>
        </p:spPr>
        <p:txBody>
          <a:bodyPr>
            <a:spAutoFit/>
          </a:bodyPr>
          <a:lstStyle/>
          <a:p>
            <a:r>
              <a:rPr lang="it-IT" b="1" dirty="0"/>
              <a:t>DONNE CHE SI </a:t>
            </a:r>
            <a:r>
              <a:rPr lang="it-IT" b="1" dirty="0" smtClean="0"/>
              <a:t>SONO RIBELLATE</a:t>
            </a:r>
            <a:endParaRPr lang="it-IT" b="1" dirty="0"/>
          </a:p>
          <a:p>
            <a:r>
              <a:rPr lang="it-IT" dirty="0"/>
              <a:t>Vediamo però degli esempi</a:t>
            </a:r>
          </a:p>
          <a:p>
            <a:r>
              <a:rPr lang="it-IT" dirty="0"/>
              <a:t>virtuosi.</a:t>
            </a:r>
          </a:p>
          <a:p>
            <a:r>
              <a:rPr lang="it-IT" dirty="0"/>
              <a:t>Ci sono donne che si sono</a:t>
            </a:r>
          </a:p>
          <a:p>
            <a:r>
              <a:rPr lang="it-IT" dirty="0"/>
              <a:t>ribellate, sottraendo alla mafia il</a:t>
            </a:r>
          </a:p>
          <a:p>
            <a:r>
              <a:rPr lang="it-IT" dirty="0"/>
              <a:t>destino dei propri figli per dar</a:t>
            </a:r>
          </a:p>
          <a:p>
            <a:r>
              <a:rPr lang="it-IT" dirty="0"/>
              <a:t>loro un futuro migliore:</a:t>
            </a:r>
          </a:p>
          <a:p>
            <a:r>
              <a:rPr lang="it-IT" b="1" dirty="0" err="1"/>
              <a:t>Serafina</a:t>
            </a:r>
            <a:r>
              <a:rPr lang="it-IT" b="1" dirty="0"/>
              <a:t> Battaglia è stata la</a:t>
            </a:r>
          </a:p>
          <a:p>
            <a:r>
              <a:rPr lang="it-IT" dirty="0"/>
              <a:t>prima a sfidare i boss,</a:t>
            </a:r>
          </a:p>
          <a:p>
            <a:r>
              <a:rPr lang="it-IT" dirty="0"/>
              <a:t>denunciando gli assassini del</a:t>
            </a:r>
          </a:p>
          <a:p>
            <a:r>
              <a:rPr lang="it-IT" dirty="0"/>
              <a:t>marito e del figlio adottivo.</a:t>
            </a:r>
          </a:p>
        </p:txBody>
      </p:sp>
      <p:sp>
        <p:nvSpPr>
          <p:cNvPr id="3" name="Rettangolo 2"/>
          <p:cNvSpPr/>
          <p:nvPr/>
        </p:nvSpPr>
        <p:spPr>
          <a:xfrm>
            <a:off x="4283968" y="3284984"/>
            <a:ext cx="4572000" cy="3139321"/>
          </a:xfrm>
          <a:prstGeom prst="rect">
            <a:avLst/>
          </a:prstGeom>
        </p:spPr>
        <p:txBody>
          <a:bodyPr>
            <a:spAutoFit/>
          </a:bodyPr>
          <a:lstStyle/>
          <a:p>
            <a:r>
              <a:rPr lang="it-IT" b="1" dirty="0"/>
              <a:t>Rita </a:t>
            </a:r>
            <a:r>
              <a:rPr lang="it-IT" b="1" dirty="0" err="1"/>
              <a:t>Atria</a:t>
            </a:r>
            <a:r>
              <a:rPr lang="it-IT" b="1" dirty="0"/>
              <a:t>, dopo l’omicidio del</a:t>
            </a:r>
          </a:p>
          <a:p>
            <a:r>
              <a:rPr lang="it-IT" dirty="0"/>
              <a:t>padre e del fratello, ha deciso di</a:t>
            </a:r>
          </a:p>
          <a:p>
            <a:r>
              <a:rPr lang="it-IT" dirty="0"/>
              <a:t>seguire le orme della cognata</a:t>
            </a:r>
          </a:p>
          <a:p>
            <a:r>
              <a:rPr lang="it-IT" dirty="0"/>
              <a:t>Piera </a:t>
            </a:r>
            <a:r>
              <a:rPr lang="it-IT" dirty="0" err="1"/>
              <a:t>Aiello</a:t>
            </a:r>
            <a:r>
              <a:rPr lang="it-IT" dirty="0"/>
              <a:t> collaborando quindi</a:t>
            </a:r>
          </a:p>
          <a:p>
            <a:r>
              <a:rPr lang="it-IT" dirty="0"/>
              <a:t>con le forze dell’ordine.</a:t>
            </a:r>
          </a:p>
          <a:p>
            <a:r>
              <a:rPr lang="it-IT" dirty="0"/>
              <a:t>Il primo a raccogliere le sue</a:t>
            </a:r>
          </a:p>
          <a:p>
            <a:r>
              <a:rPr lang="it-IT" dirty="0"/>
              <a:t>testimonianze è stato il giudice</a:t>
            </a:r>
          </a:p>
          <a:p>
            <a:r>
              <a:rPr lang="it-IT" dirty="0"/>
              <a:t>Paolo Borsellino, al quale Rita si</a:t>
            </a:r>
          </a:p>
          <a:p>
            <a:r>
              <a:rPr lang="it-IT" dirty="0"/>
              <a:t>è legata come a un padre.</a:t>
            </a:r>
          </a:p>
          <a:p>
            <a:r>
              <a:rPr lang="it-IT" dirty="0"/>
              <a:t>Dopo la strage di via d’Amelio,</a:t>
            </a:r>
          </a:p>
          <a:p>
            <a:r>
              <a:rPr lang="it-IT" dirty="0"/>
              <a:t>Rita si è suicidata a Roma.</a:t>
            </a: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TotalTime>
  <Words>6343</Words>
  <Application>Microsoft Office PowerPoint</Application>
  <PresentationFormat>Presentazione su schermo (4:3)</PresentationFormat>
  <Paragraphs>449</Paragraphs>
  <Slides>92</Slides>
  <Notes>0</Notes>
  <HiddenSlides>0</HiddenSlides>
  <MMClips>0</MMClips>
  <ScaleCrop>false</ScaleCrop>
  <HeadingPairs>
    <vt:vector size="4" baseType="variant">
      <vt:variant>
        <vt:lpstr>Tema</vt:lpstr>
      </vt:variant>
      <vt:variant>
        <vt:i4>1</vt:i4>
      </vt:variant>
      <vt:variant>
        <vt:lpstr>Titoli diapositive</vt:lpstr>
      </vt:variant>
      <vt:variant>
        <vt:i4>92</vt:i4>
      </vt:variant>
    </vt:vector>
  </HeadingPairs>
  <TitlesOfParts>
    <vt:vector size="93" baseType="lpstr">
      <vt:lpstr>Tema di Office</vt:lpstr>
      <vt:lpstr>La mafia</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mafia</dc:title>
  <dc:creator>Simone</dc:creator>
  <cp:lastModifiedBy>Simone</cp:lastModifiedBy>
  <cp:revision>71</cp:revision>
  <dcterms:created xsi:type="dcterms:W3CDTF">2017-03-17T16:01:31Z</dcterms:created>
  <dcterms:modified xsi:type="dcterms:W3CDTF">2017-05-24T10:58:38Z</dcterms:modified>
</cp:coreProperties>
</file>